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259" r:id="rId2"/>
    <p:sldId id="418" r:id="rId3"/>
    <p:sldId id="416" r:id="rId4"/>
    <p:sldId id="513" r:id="rId5"/>
    <p:sldId id="519" r:id="rId6"/>
    <p:sldId id="520" r:id="rId7"/>
    <p:sldId id="524" r:id="rId8"/>
    <p:sldId id="421" r:id="rId9"/>
    <p:sldId id="422" r:id="rId10"/>
    <p:sldId id="472" r:id="rId11"/>
    <p:sldId id="473" r:id="rId12"/>
    <p:sldId id="522" r:id="rId13"/>
    <p:sldId id="477" r:id="rId14"/>
    <p:sldId id="518" r:id="rId15"/>
    <p:sldId id="483" r:id="rId16"/>
    <p:sldId id="515" r:id="rId17"/>
    <p:sldId id="516" r:id="rId18"/>
    <p:sldId id="511" r:id="rId19"/>
    <p:sldId id="512" r:id="rId20"/>
    <p:sldId id="517" r:id="rId21"/>
    <p:sldId id="507" r:id="rId22"/>
    <p:sldId id="441" r:id="rId23"/>
    <p:sldId id="443" r:id="rId24"/>
    <p:sldId id="445" r:id="rId25"/>
    <p:sldId id="508" r:id="rId26"/>
    <p:sldId id="52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hari Douglas" initials="" lastIdx="23" clrIdx="0"/>
  <p:cmAuthor id="1" name="Helen Wright" initials="HW"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27272"/>
    <a:srgbClr val="AADB1E"/>
    <a:srgbClr val="FFFFFF"/>
    <a:srgbClr val="A609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92440" autoAdjust="0"/>
  </p:normalViewPr>
  <p:slideViewPr>
    <p:cSldViewPr snapToGrid="0" snapToObjects="1">
      <p:cViewPr>
        <p:scale>
          <a:sx n="66" d="100"/>
          <a:sy n="66" d="100"/>
        </p:scale>
        <p:origin x="1368" y="68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77C26F-B9E8-1140-9F04-B288EA774F9B}" type="datetime1">
              <a:rPr lang="en-US" smtClean="0"/>
              <a:t>3/7/18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9F5C07-2D53-974B-BCA8-8DEFD401672A}" type="slidenum">
              <a:rPr lang="en-US" smtClean="0"/>
              <a:t>‹#›</a:t>
            </a:fld>
            <a:endParaRPr lang="en-US"/>
          </a:p>
        </p:txBody>
      </p:sp>
    </p:spTree>
    <p:extLst>
      <p:ext uri="{BB962C8B-B14F-4D97-AF65-F5344CB8AC3E}">
        <p14:creationId xmlns:p14="http://schemas.microsoft.com/office/powerpoint/2010/main" val="8629082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6E85A9-4929-EB40-8503-34D462203463}" type="datetime1">
              <a:rPr lang="en-US" smtClean="0"/>
              <a:t>3/7/18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941F00-4222-FC42-98D7-D3B88C16E9BC}" type="slidenum">
              <a:rPr lang="en-US" smtClean="0"/>
              <a:t>‹#›</a:t>
            </a:fld>
            <a:endParaRPr lang="en-US"/>
          </a:p>
        </p:txBody>
      </p:sp>
    </p:spTree>
    <p:extLst>
      <p:ext uri="{BB962C8B-B14F-4D97-AF65-F5344CB8AC3E}">
        <p14:creationId xmlns:p14="http://schemas.microsoft.com/office/powerpoint/2010/main" val="3198997333"/>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4163" indent="-282575" eaLnBrk="1" hangingPunct="1">
              <a:buClr>
                <a:srgbClr val="A6093D"/>
              </a:buClr>
            </a:pPr>
            <a:r>
              <a:rPr lang="en-US" dirty="0" smtClean="0">
                <a:latin typeface="+mn-lt"/>
              </a:rPr>
              <a:t>Established in 2006 as a standing committee of the Computing Research Association </a:t>
            </a:r>
          </a:p>
          <a:p>
            <a:pPr marL="1998663" lvl="4" indent="-282575">
              <a:buClr>
                <a:srgbClr val="A6093D"/>
              </a:buClr>
            </a:pPr>
            <a:endParaRPr lang="en-US" dirty="0" smtClean="0">
              <a:latin typeface="+mn-lt"/>
            </a:endParaRPr>
          </a:p>
          <a:p>
            <a:pPr marL="284163" indent="-282575" eaLnBrk="1" hangingPunct="1">
              <a:buClr>
                <a:srgbClr val="A6093D"/>
              </a:buClr>
            </a:pPr>
            <a:r>
              <a:rPr lang="en-US" dirty="0" smtClean="0">
                <a:latin typeface="+mn-lt"/>
              </a:rPr>
              <a:t>Funded by NSF under a Cooperative Agreement</a:t>
            </a:r>
          </a:p>
          <a:p>
            <a:pPr marL="1541463" lvl="3" indent="-282575">
              <a:buClr>
                <a:srgbClr val="A6093D"/>
              </a:buClr>
            </a:pPr>
            <a:endParaRPr lang="en-US" dirty="0" smtClean="0">
              <a:latin typeface="+mn-lt"/>
            </a:endParaRPr>
          </a:p>
          <a:p>
            <a:pPr marL="284163" indent="-282575" eaLnBrk="1" hangingPunct="1">
              <a:buClr>
                <a:srgbClr val="A6093D"/>
              </a:buClr>
            </a:pPr>
            <a:r>
              <a:rPr lang="en-US" dirty="0" smtClean="0">
                <a:latin typeface="+mn-lt"/>
              </a:rPr>
              <a:t>Facilitates the development of a bold, multi-themed vision for computing research – and communicates this vision to stakeholders</a:t>
            </a:r>
          </a:p>
          <a:p>
            <a:pPr marL="1541463" lvl="3" indent="-282575">
              <a:buClr>
                <a:srgbClr val="A6093D"/>
              </a:buClr>
            </a:pPr>
            <a:endParaRPr lang="en-US" dirty="0" smtClean="0">
              <a:latin typeface="+mn-lt"/>
            </a:endParaRPr>
          </a:p>
          <a:p>
            <a:pPr marL="284163" indent="-282575" eaLnBrk="1" hangingPunct="1">
              <a:buClr>
                <a:srgbClr val="A6093D"/>
              </a:buClr>
            </a:pPr>
            <a:r>
              <a:rPr lang="en-US" dirty="0" smtClean="0">
                <a:latin typeface="+mn-lt"/>
              </a:rPr>
              <a:t>Led by a broad-based Council</a:t>
            </a:r>
          </a:p>
          <a:p>
            <a:pPr marL="1084263" lvl="2" indent="-282575">
              <a:buClr>
                <a:srgbClr val="A6093D"/>
              </a:buClr>
            </a:pPr>
            <a:endParaRPr lang="en-US" dirty="0" smtClean="0">
              <a:latin typeface="+mn-lt"/>
            </a:endParaRPr>
          </a:p>
          <a:p>
            <a:pPr marL="284163" indent="-282575" eaLnBrk="1" hangingPunct="1">
              <a:buClr>
                <a:srgbClr val="A6093D"/>
              </a:buClr>
            </a:pPr>
            <a:r>
              <a:rPr lang="en-US" dirty="0" smtClean="0">
                <a:latin typeface="+mn-lt"/>
              </a:rPr>
              <a:t>Staffed by CRA</a:t>
            </a:r>
          </a:p>
          <a:p>
            <a:endParaRPr lang="en-US" dirty="0"/>
          </a:p>
        </p:txBody>
      </p:sp>
    </p:spTree>
    <p:extLst>
      <p:ext uri="{BB962C8B-B14F-4D97-AF65-F5344CB8AC3E}">
        <p14:creationId xmlns:p14="http://schemas.microsoft.com/office/powerpoint/2010/main" val="253555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2012 White Paper:</a:t>
            </a:r>
          </a:p>
          <a:p>
            <a:r>
              <a:rPr lang="en-US" dirty="0" smtClean="0"/>
              <a:t>March – group forms(launched by CCC)</a:t>
            </a:r>
          </a:p>
          <a:p>
            <a:r>
              <a:rPr lang="en-US" dirty="0" smtClean="0"/>
              <a:t>April – brainstorming,</a:t>
            </a:r>
            <a:r>
              <a:rPr lang="en-US" baseline="0" dirty="0" smtClean="0"/>
              <a:t> read related documents, outline</a:t>
            </a:r>
          </a:p>
          <a:p>
            <a:r>
              <a:rPr lang="en-US" baseline="0" dirty="0" smtClean="0"/>
              <a:t>May – solicit feedback on drafts</a:t>
            </a:r>
          </a:p>
          <a:p>
            <a:r>
              <a:rPr lang="en-US" dirty="0" smtClean="0"/>
              <a:t>May 25 – release</a:t>
            </a:r>
            <a:r>
              <a:rPr lang="en-US" baseline="0" dirty="0" smtClean="0"/>
              <a:t> report</a:t>
            </a:r>
          </a:p>
          <a:p>
            <a:r>
              <a:rPr lang="en-US" baseline="0" dirty="0" smtClean="0"/>
              <a:t>February, 2013 – XPS solicitation quoting report</a:t>
            </a:r>
            <a:endParaRPr lang="en-US" dirty="0" smtClean="0"/>
          </a:p>
          <a:p>
            <a:endParaRPr lang="en-US" dirty="0"/>
          </a:p>
        </p:txBody>
      </p:sp>
    </p:spTree>
    <p:extLst>
      <p:ext uri="{BB962C8B-B14F-4D97-AF65-F5344CB8AC3E}">
        <p14:creationId xmlns:p14="http://schemas.microsoft.com/office/powerpoint/2010/main" val="331009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SHW</a:t>
            </a:r>
            <a:r>
              <a:rPr lang="en-US" baseline="0" dirty="0" smtClean="0"/>
              <a:t> first in 2010, updated in 2013 as a joint initiative with NIH</a:t>
            </a:r>
          </a:p>
          <a:p>
            <a:endParaRPr lang="en-US" dirty="0"/>
          </a:p>
        </p:txBody>
      </p:sp>
    </p:spTree>
    <p:extLst>
      <p:ext uri="{BB962C8B-B14F-4D97-AF65-F5344CB8AC3E}">
        <p14:creationId xmlns:p14="http://schemas.microsoft.com/office/powerpoint/2010/main" val="1966491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2004 – Ed was on PITAC under</a:t>
            </a:r>
            <a:r>
              <a:rPr lang="en-US" baseline="0" dirty="0" smtClean="0"/>
              <a:t> President Bush – Computational Science was one of the three sections of the report and Big Data was mentioned</a:t>
            </a:r>
          </a:p>
          <a:p>
            <a:r>
              <a:rPr lang="en-US" baseline="0" dirty="0" smtClean="0"/>
              <a:t>2008 – CCC White Paper for the transition team</a:t>
            </a:r>
          </a:p>
          <a:p>
            <a:r>
              <a:rPr lang="en-US" baseline="0" dirty="0" smtClean="0"/>
              <a:t>2008 – CCC Workshops</a:t>
            </a:r>
          </a:p>
          <a:p>
            <a:r>
              <a:rPr lang="en-US" baseline="0" dirty="0" smtClean="0"/>
              <a:t>2010 – Series of White Papers, first PCAST Report</a:t>
            </a:r>
          </a:p>
          <a:p>
            <a:r>
              <a:rPr lang="en-US" baseline="0" dirty="0" smtClean="0"/>
              <a:t>2012 – Presidential Initiative</a:t>
            </a:r>
          </a:p>
          <a:p>
            <a:r>
              <a:rPr lang="en-US" baseline="0" dirty="0" smtClean="0"/>
              <a:t>2014 - Ubiquitous</a:t>
            </a:r>
            <a:endParaRPr lang="en-US" dirty="0"/>
          </a:p>
        </p:txBody>
      </p:sp>
    </p:spTree>
    <p:extLst>
      <p:ext uri="{BB962C8B-B14F-4D97-AF65-F5344CB8AC3E}">
        <p14:creationId xmlns:p14="http://schemas.microsoft.com/office/powerpoint/2010/main" val="281685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4163" indent="-282575" eaLnBrk="1" hangingPunct="1">
              <a:buClr>
                <a:srgbClr val="A6093D"/>
              </a:buClr>
            </a:pPr>
            <a:r>
              <a:rPr lang="en-US" dirty="0" smtClean="0">
                <a:latin typeface="+mn-lt"/>
              </a:rPr>
              <a:t>Established in 2006 as a standing committee of the Computing Research Association </a:t>
            </a:r>
          </a:p>
          <a:p>
            <a:pPr marL="1998663" lvl="4" indent="-282575">
              <a:buClr>
                <a:srgbClr val="A6093D"/>
              </a:buClr>
            </a:pPr>
            <a:endParaRPr lang="en-US" dirty="0" smtClean="0">
              <a:latin typeface="+mn-lt"/>
            </a:endParaRPr>
          </a:p>
          <a:p>
            <a:pPr marL="284163" indent="-282575" eaLnBrk="1" hangingPunct="1">
              <a:buClr>
                <a:srgbClr val="A6093D"/>
              </a:buClr>
            </a:pPr>
            <a:r>
              <a:rPr lang="en-US" dirty="0" smtClean="0">
                <a:latin typeface="+mn-lt"/>
              </a:rPr>
              <a:t>Funded by NSF under a Cooperative Agreement</a:t>
            </a:r>
          </a:p>
          <a:p>
            <a:pPr marL="1541463" lvl="3" indent="-282575">
              <a:buClr>
                <a:srgbClr val="A6093D"/>
              </a:buClr>
            </a:pPr>
            <a:endParaRPr lang="en-US" dirty="0" smtClean="0">
              <a:latin typeface="+mn-lt"/>
            </a:endParaRPr>
          </a:p>
          <a:p>
            <a:pPr marL="284163" indent="-282575" eaLnBrk="1" hangingPunct="1">
              <a:buClr>
                <a:srgbClr val="A6093D"/>
              </a:buClr>
            </a:pPr>
            <a:r>
              <a:rPr lang="en-US" dirty="0" smtClean="0">
                <a:latin typeface="+mn-lt"/>
              </a:rPr>
              <a:t>Facilitates the development of a bold, multi-themed vision for computing research – and communicates this vision to stakeholders</a:t>
            </a:r>
          </a:p>
          <a:p>
            <a:pPr marL="1541463" lvl="3" indent="-282575">
              <a:buClr>
                <a:srgbClr val="A6093D"/>
              </a:buClr>
            </a:pPr>
            <a:endParaRPr lang="en-US" dirty="0" smtClean="0">
              <a:latin typeface="+mn-lt"/>
            </a:endParaRPr>
          </a:p>
          <a:p>
            <a:pPr marL="284163" indent="-282575" eaLnBrk="1" hangingPunct="1">
              <a:buClr>
                <a:srgbClr val="A6093D"/>
              </a:buClr>
            </a:pPr>
            <a:r>
              <a:rPr lang="en-US" dirty="0" smtClean="0">
                <a:latin typeface="+mn-lt"/>
              </a:rPr>
              <a:t>Led by a broad-based Council</a:t>
            </a:r>
          </a:p>
          <a:p>
            <a:pPr marL="1084263" lvl="2" indent="-282575">
              <a:buClr>
                <a:srgbClr val="A6093D"/>
              </a:buClr>
            </a:pPr>
            <a:endParaRPr lang="en-US" dirty="0" smtClean="0">
              <a:latin typeface="+mn-lt"/>
            </a:endParaRPr>
          </a:p>
          <a:p>
            <a:pPr marL="284163" indent="-282575" eaLnBrk="1" hangingPunct="1">
              <a:buClr>
                <a:srgbClr val="A6093D"/>
              </a:buClr>
            </a:pPr>
            <a:r>
              <a:rPr lang="en-US" dirty="0" smtClean="0">
                <a:latin typeface="+mn-lt"/>
              </a:rPr>
              <a:t>Staffed by CRA</a:t>
            </a:r>
          </a:p>
          <a:p>
            <a:endParaRPr lang="en-US" dirty="0"/>
          </a:p>
        </p:txBody>
      </p:sp>
    </p:spTree>
    <p:extLst>
      <p:ext uri="{BB962C8B-B14F-4D97-AF65-F5344CB8AC3E}">
        <p14:creationId xmlns:p14="http://schemas.microsoft.com/office/powerpoint/2010/main" val="132613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just like to take a few minutes to frame the talks this evening and help you understand how they fit into the bigger picture of what the CCC is attempting to accomplish.</a:t>
            </a:r>
          </a:p>
          <a:p>
            <a:endParaRPr lang="en-US" dirty="0" smtClean="0"/>
          </a:p>
          <a:p>
            <a:r>
              <a:rPr lang="en-US" dirty="0" smtClean="0"/>
              <a:t>Grady </a:t>
            </a:r>
            <a:r>
              <a:rPr lang="en-US" dirty="0" err="1" smtClean="0"/>
              <a:t>Booch</a:t>
            </a:r>
            <a:endParaRPr lang="en-US" dirty="0" smtClean="0"/>
          </a:p>
          <a:p>
            <a:r>
              <a:rPr lang="en-US" dirty="0" smtClean="0"/>
              <a:t>Peter Swire</a:t>
            </a:r>
          </a:p>
          <a:p>
            <a:endParaRPr lang="en-US" dirty="0" smtClean="0"/>
          </a:p>
          <a:p>
            <a:r>
              <a:rPr lang="en-US" dirty="0" smtClean="0"/>
              <a:t>We</a:t>
            </a:r>
            <a:r>
              <a:rPr lang="en-US" baseline="0" dirty="0" smtClean="0"/>
              <a:t> live in a world of remarkable innovation and remarkable opportunity.</a:t>
            </a:r>
          </a:p>
          <a:p>
            <a:endParaRPr lang="en-US" dirty="0" smtClean="0"/>
          </a:p>
          <a:p>
            <a:r>
              <a:rPr lang="en-US" dirty="0" smtClean="0"/>
              <a:t>This is a slide you saw at this morning’s talk due to</a:t>
            </a:r>
            <a:r>
              <a:rPr lang="en-US" baseline="0" dirty="0" smtClean="0"/>
              <a:t> </a:t>
            </a:r>
            <a:r>
              <a:rPr lang="en-US" baseline="0" dirty="0" err="1" smtClean="0"/>
              <a:t>Lazowska</a:t>
            </a:r>
            <a:r>
              <a:rPr lang="en-US" baseline="0" dirty="0" smtClean="0"/>
              <a:t> – it demonstrates the opportunities and challenges that today’s computing research poses – we’re in a world of enormous opportunity, but one that is constantly changing and evolving.</a:t>
            </a:r>
          </a:p>
          <a:p>
            <a:endParaRPr lang="en-US" baseline="0" dirty="0" smtClean="0"/>
          </a:p>
          <a:p>
            <a:r>
              <a:rPr lang="en-US" baseline="0" dirty="0" smtClean="0"/>
              <a:t>Perhaps more importantly, to pick up a theme from peter </a:t>
            </a:r>
            <a:r>
              <a:rPr lang="en-US" baseline="0" dirty="0" err="1" smtClean="0"/>
              <a:t>swire’s</a:t>
            </a:r>
            <a:r>
              <a:rPr lang="en-US" baseline="0" dirty="0" smtClean="0"/>
              <a:t> talk, where we as computer scientists are playing an ever larger role in addressing key national priorities such as healthcare, transportation, scientific discovery, sustainability and education. Addressing these issues takes new ideas, new constellations of investigators, and new sources of funding.</a:t>
            </a:r>
          </a:p>
          <a:p>
            <a:endParaRPr lang="en-US" baseline="0" dirty="0" smtClean="0"/>
          </a:p>
          <a:p>
            <a:endParaRPr lang="en-US" dirty="0"/>
          </a:p>
        </p:txBody>
      </p:sp>
    </p:spTree>
    <p:extLst>
      <p:ext uri="{BB962C8B-B14F-4D97-AF65-F5344CB8AC3E}">
        <p14:creationId xmlns:p14="http://schemas.microsoft.com/office/powerpoint/2010/main" val="37042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a:xfrm>
            <a:off x="685800" y="4343401"/>
            <a:ext cx="5486400" cy="4116387"/>
          </a:xfrm>
        </p:spPr>
        <p:txBody>
          <a:bodyPr/>
          <a:lstStyle/>
          <a:p>
            <a:pPr eaLnBrk="1" hangingPunct="1">
              <a:defRPr/>
            </a:pPr>
            <a:r>
              <a:rPr lang="en-US" smtClean="0">
                <a:ea typeface="ＭＳ Ｐゴシック" charset="0"/>
              </a:rPr>
              <a:t> </a:t>
            </a:r>
          </a:p>
        </p:txBody>
      </p:sp>
    </p:spTree>
    <p:extLst>
      <p:ext uri="{BB962C8B-B14F-4D97-AF65-F5344CB8AC3E}">
        <p14:creationId xmlns:p14="http://schemas.microsoft.com/office/powerpoint/2010/main" val="183308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 visioning and other activities over course of grant (2012-2014)</a:t>
            </a:r>
          </a:p>
          <a:p>
            <a:r>
              <a:rPr lang="en-US" dirty="0" smtClean="0"/>
              <a:t> Make a point of discussing process a bit</a:t>
            </a:r>
          </a:p>
          <a:p>
            <a:r>
              <a:rPr lang="en-US" dirty="0" smtClean="0"/>
              <a:t> Point out that we reach out widely to all directorates within NSF and other agencies.</a:t>
            </a:r>
          </a:p>
          <a:p>
            <a:endParaRPr lang="en-US" dirty="0" smtClean="0"/>
          </a:p>
          <a:p>
            <a:r>
              <a:rPr lang="en-US" b="1" dirty="0" smtClean="0"/>
              <a:t>Robotics, Automation, and Computer Science</a:t>
            </a:r>
          </a:p>
          <a:p>
            <a:pPr lvl="1"/>
            <a:r>
              <a:rPr lang="en-US" dirty="0" smtClean="0"/>
              <a:t>Sponsored by Robotics-VO, NSF, OSTP, and CCC</a:t>
            </a:r>
          </a:p>
          <a:p>
            <a:pPr lvl="1"/>
            <a:r>
              <a:rPr lang="en-US" dirty="0" smtClean="0"/>
              <a:t>Goal: frame concrete problems used to guide basic and applied research through the National Robotics Initiative</a:t>
            </a:r>
            <a:endParaRPr lang="en-US" b="1" dirty="0" smtClean="0"/>
          </a:p>
          <a:p>
            <a:endParaRPr lang="en-US" dirty="0" smtClean="0"/>
          </a:p>
          <a:p>
            <a:r>
              <a:rPr lang="en-US" dirty="0" smtClean="0"/>
              <a:t>Point out how the </a:t>
            </a:r>
            <a:r>
              <a:rPr lang="en-US" dirty="0" err="1" smtClean="0"/>
              <a:t>processs</a:t>
            </a:r>
            <a:r>
              <a:rPr lang="en-US" dirty="0" smtClean="0"/>
              <a:t> works – we work with them</a:t>
            </a:r>
            <a:endParaRPr lang="en-US" dirty="0"/>
          </a:p>
        </p:txBody>
      </p:sp>
    </p:spTree>
    <p:extLst>
      <p:ext uri="{BB962C8B-B14F-4D97-AF65-F5344CB8AC3E}">
        <p14:creationId xmlns:p14="http://schemas.microsoft.com/office/powerpoint/2010/main" val="947831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Create targeted white papers to help inform agency-initiated investments in computing</a:t>
            </a:r>
          </a:p>
          <a:p>
            <a:endParaRPr lang="en-US" dirty="0" smtClean="0">
              <a:latin typeface="+mn-lt"/>
            </a:endParaRPr>
          </a:p>
          <a:p>
            <a:r>
              <a:rPr lang="en-US" dirty="0" smtClean="0">
                <a:latin typeface="+mn-lt"/>
              </a:rPr>
              <a:t>Create new visioning activities that bridge the research needs of our computing with the mission needs of agencies</a:t>
            </a:r>
          </a:p>
          <a:p>
            <a:pPr lvl="1"/>
            <a:r>
              <a:rPr lang="en-US" dirty="0" smtClean="0">
                <a:latin typeface="+mn-lt"/>
              </a:rPr>
              <a:t>Example: discussions of needed research infrastructure for smart cities with NIST or briefings regarding </a:t>
            </a:r>
            <a:r>
              <a:rPr lang="en-US" dirty="0" err="1" smtClean="0">
                <a:latin typeface="+mn-lt"/>
              </a:rPr>
              <a:t>IoT</a:t>
            </a:r>
            <a:r>
              <a:rPr lang="en-US" dirty="0" smtClean="0">
                <a:latin typeface="+mn-lt"/>
              </a:rPr>
              <a:t> safety and security concerns with the FDA and FCC </a:t>
            </a:r>
          </a:p>
          <a:p>
            <a:endParaRPr lang="en-US" dirty="0"/>
          </a:p>
        </p:txBody>
      </p:sp>
      <p:sp>
        <p:nvSpPr>
          <p:cNvPr id="4" name="Slide Number Placeholder 3"/>
          <p:cNvSpPr>
            <a:spLocks noGrp="1"/>
          </p:cNvSpPr>
          <p:nvPr>
            <p:ph type="sldNum" sz="quarter" idx="10"/>
          </p:nvPr>
        </p:nvSpPr>
        <p:spPr/>
        <p:txBody>
          <a:bodyPr/>
          <a:lstStyle/>
          <a:p>
            <a:fld id="{4D941F00-4222-FC42-98D7-D3B88C16E9BC}" type="slidenum">
              <a:rPr lang="en-US" smtClean="0"/>
              <a:t>16</a:t>
            </a:fld>
            <a:endParaRPr lang="en-US" dirty="0"/>
          </a:p>
        </p:txBody>
      </p:sp>
    </p:spTree>
    <p:extLst>
      <p:ext uri="{BB962C8B-B14F-4D97-AF65-F5344CB8AC3E}">
        <p14:creationId xmlns:p14="http://schemas.microsoft.com/office/powerpoint/2010/main" val="1724389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eaLnBrk="0" fontAlgn="base" hangingPunct="0">
              <a:spcBef>
                <a:spcPct val="30000"/>
              </a:spcBef>
              <a:spcAft>
                <a:spcPct val="0"/>
              </a:spcAft>
              <a:defRPr/>
            </a:pPr>
            <a:r>
              <a:rPr lang="en-US" b="1" dirty="0" smtClean="0"/>
              <a:t>39 early career faculty </a:t>
            </a:r>
          </a:p>
          <a:p>
            <a:pPr defTabSz="900593" eaLnBrk="0" fontAlgn="base" hangingPunct="0">
              <a:spcBef>
                <a:spcPct val="30000"/>
              </a:spcBef>
              <a:spcAft>
                <a:spcPct val="0"/>
              </a:spcAft>
              <a:defRPr/>
            </a:pPr>
            <a:r>
              <a:rPr lang="en-US" b="1" dirty="0" smtClean="0"/>
              <a:t>On average, 300 hits/day</a:t>
            </a:r>
          </a:p>
          <a:p>
            <a:pPr defTabSz="900593" eaLnBrk="0" fontAlgn="base" hangingPunct="0">
              <a:spcBef>
                <a:spcPct val="30000"/>
              </a:spcBef>
              <a:spcAft>
                <a:spcPct val="0"/>
              </a:spcAft>
              <a:defRPr/>
            </a:pPr>
            <a:endParaRPr lang="en-US" b="1" dirty="0" smtClean="0"/>
          </a:p>
          <a:p>
            <a:pPr defTabSz="900593" eaLnBrk="0" fontAlgn="base" hangingPunct="0">
              <a:spcBef>
                <a:spcPct val="30000"/>
              </a:spcBef>
              <a:spcAft>
                <a:spcPct val="0"/>
              </a:spcAft>
              <a:defRPr/>
            </a:pPr>
            <a:endParaRPr lang="en-US" b="1" dirty="0" smtClean="0"/>
          </a:p>
          <a:p>
            <a:pPr defTabSz="900593" eaLnBrk="0" fontAlgn="base" hangingPunct="0">
              <a:spcBef>
                <a:spcPct val="30000"/>
              </a:spcBef>
              <a:spcAft>
                <a:spcPct val="0"/>
              </a:spcAft>
              <a:defRPr/>
            </a:pPr>
            <a:r>
              <a:rPr lang="en-US" b="1" dirty="0" smtClean="0"/>
              <a:t>Big Data is constant </a:t>
            </a:r>
          </a:p>
          <a:p>
            <a:pPr defTabSz="900593" eaLnBrk="0" fontAlgn="base" hangingPunct="0">
              <a:spcBef>
                <a:spcPct val="30000"/>
              </a:spcBef>
              <a:spcAft>
                <a:spcPct val="0"/>
              </a:spcAft>
              <a:defRPr/>
            </a:pPr>
            <a:r>
              <a:rPr lang="en-US" b="1" dirty="0" smtClean="0"/>
              <a:t>Increase in interest for posts on other agencies (NIH, DARPA)</a:t>
            </a:r>
          </a:p>
          <a:p>
            <a:pPr defTabSz="900593" eaLnBrk="0" fontAlgn="base" hangingPunct="0">
              <a:spcBef>
                <a:spcPct val="30000"/>
              </a:spcBef>
              <a:spcAft>
                <a:spcPct val="0"/>
              </a:spcAft>
              <a:defRPr/>
            </a:pPr>
            <a:endParaRPr lang="en-US" b="1" dirty="0" smtClean="0"/>
          </a:p>
          <a:p>
            <a:pPr defTabSz="900593" eaLnBrk="0" fontAlgn="base" hangingPunct="0">
              <a:spcBef>
                <a:spcPct val="30000"/>
              </a:spcBef>
              <a:spcAft>
                <a:spcPct val="0"/>
              </a:spcAft>
              <a:defRPr/>
            </a:pPr>
            <a:r>
              <a:rPr lang="en-US" b="1" dirty="0" smtClean="0"/>
              <a:t>We track hits, reposts, etc.</a:t>
            </a:r>
          </a:p>
          <a:p>
            <a:pPr defTabSz="900593" eaLnBrk="0" fontAlgn="base" hangingPunct="0">
              <a:spcBef>
                <a:spcPct val="30000"/>
              </a:spcBef>
              <a:spcAft>
                <a:spcPct val="0"/>
              </a:spcAf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49592641-3A5B-482B-B92D-0E39AF16171E}" type="slidenum">
              <a:rPr lang="en-US" smtClean="0"/>
              <a:pPr>
                <a:defRPr/>
              </a:pPr>
              <a:t>17</a:t>
            </a:fld>
            <a:endParaRPr lang="en-US"/>
          </a:p>
        </p:txBody>
      </p:sp>
    </p:spTree>
    <p:extLst>
      <p:ext uri="{BB962C8B-B14F-4D97-AF65-F5344CB8AC3E}">
        <p14:creationId xmlns:p14="http://schemas.microsoft.com/office/powerpoint/2010/main" val="905794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a:t>
            </a:r>
            <a:r>
              <a:rPr lang="en-US" baseline="0" dirty="0" smtClean="0"/>
              <a:t> message: make industry a first class citizen, and be there to help catalyze interactions with industry when possible</a:t>
            </a:r>
            <a:endParaRPr lang="en-US" dirty="0"/>
          </a:p>
        </p:txBody>
      </p:sp>
      <p:sp>
        <p:nvSpPr>
          <p:cNvPr id="4" name="Slide Number Placeholder 3"/>
          <p:cNvSpPr>
            <a:spLocks noGrp="1"/>
          </p:cNvSpPr>
          <p:nvPr>
            <p:ph type="sldNum" sz="quarter" idx="10"/>
          </p:nvPr>
        </p:nvSpPr>
        <p:spPr/>
        <p:txBody>
          <a:bodyPr/>
          <a:lstStyle/>
          <a:p>
            <a:fld id="{4D941F00-4222-FC42-98D7-D3B88C16E9BC}" type="slidenum">
              <a:rPr lang="en-US" smtClean="0"/>
              <a:t>20</a:t>
            </a:fld>
            <a:endParaRPr lang="en-US" dirty="0"/>
          </a:p>
        </p:txBody>
      </p:sp>
    </p:spTree>
    <p:extLst>
      <p:ext uri="{BB962C8B-B14F-4D97-AF65-F5344CB8AC3E}">
        <p14:creationId xmlns:p14="http://schemas.microsoft.com/office/powerpoint/2010/main" val="636773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2004 – Ed was on PITAC under</a:t>
            </a:r>
            <a:r>
              <a:rPr lang="en-US" baseline="0" dirty="0" smtClean="0"/>
              <a:t> President Bush – Computational Science was one of the three sections of the report and Big Data was mentioned</a:t>
            </a:r>
          </a:p>
          <a:p>
            <a:r>
              <a:rPr lang="en-US" baseline="0" dirty="0" smtClean="0"/>
              <a:t>2008 – CCC White Paper for the transition team</a:t>
            </a:r>
          </a:p>
          <a:p>
            <a:r>
              <a:rPr lang="en-US" baseline="0" dirty="0" smtClean="0"/>
              <a:t>2008 – CCC Workshops</a:t>
            </a:r>
          </a:p>
          <a:p>
            <a:r>
              <a:rPr lang="en-US" baseline="0" dirty="0" smtClean="0"/>
              <a:t>2010 – Series of White Papers, first PCAST Report</a:t>
            </a:r>
          </a:p>
          <a:p>
            <a:r>
              <a:rPr lang="en-US" baseline="0" dirty="0" smtClean="0"/>
              <a:t>2012 – Presidential Initiative</a:t>
            </a:r>
          </a:p>
          <a:p>
            <a:r>
              <a:rPr lang="en-US" baseline="0" dirty="0" smtClean="0"/>
              <a:t>2014 - Ubiquitous</a:t>
            </a:r>
            <a:endParaRPr lang="en-US" dirty="0"/>
          </a:p>
        </p:txBody>
      </p:sp>
    </p:spTree>
    <p:extLst>
      <p:ext uri="{BB962C8B-B14F-4D97-AF65-F5344CB8AC3E}">
        <p14:creationId xmlns:p14="http://schemas.microsoft.com/office/powerpoint/2010/main" val="281685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2012 White Paper:</a:t>
            </a:r>
          </a:p>
          <a:p>
            <a:r>
              <a:rPr lang="en-US" dirty="0" smtClean="0"/>
              <a:t>March – group forms(launched by CCC)</a:t>
            </a:r>
          </a:p>
          <a:p>
            <a:r>
              <a:rPr lang="en-US" dirty="0" smtClean="0"/>
              <a:t>April – brainstorming,</a:t>
            </a:r>
            <a:r>
              <a:rPr lang="en-US" baseline="0" dirty="0" smtClean="0"/>
              <a:t> read related documents, outline</a:t>
            </a:r>
          </a:p>
          <a:p>
            <a:r>
              <a:rPr lang="en-US" baseline="0" dirty="0" smtClean="0"/>
              <a:t>May – solicit feedback on drafts</a:t>
            </a:r>
          </a:p>
          <a:p>
            <a:r>
              <a:rPr lang="en-US" dirty="0" smtClean="0"/>
              <a:t>May 25 – release</a:t>
            </a:r>
            <a:r>
              <a:rPr lang="en-US" baseline="0" dirty="0" smtClean="0"/>
              <a:t> report</a:t>
            </a:r>
          </a:p>
          <a:p>
            <a:r>
              <a:rPr lang="en-US" baseline="0" dirty="0" smtClean="0"/>
              <a:t>February, 2013 – XPS solicitation quoting report</a:t>
            </a:r>
            <a:endParaRPr lang="en-US" dirty="0" smtClean="0"/>
          </a:p>
          <a:p>
            <a:endParaRPr lang="en-US" dirty="0"/>
          </a:p>
        </p:txBody>
      </p:sp>
    </p:spTree>
    <p:extLst>
      <p:ext uri="{BB962C8B-B14F-4D97-AF65-F5344CB8AC3E}">
        <p14:creationId xmlns:p14="http://schemas.microsoft.com/office/powerpoint/2010/main" val="204607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A6093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98706"/>
            <a:ext cx="9144000" cy="849661"/>
          </a:xfrm>
        </p:spPr>
        <p:txBody>
          <a:bodyPr>
            <a:noAutofit/>
          </a:bodyPr>
          <a:lstStyle>
            <a:lvl1pPr>
              <a:defRPr sz="3400" b="1" i="0" cap="all">
                <a:solidFill>
                  <a:srgbClr val="FFFFFF"/>
                </a:solidFill>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191128"/>
            <a:ext cx="6400800" cy="1752600"/>
          </a:xfrm>
        </p:spPr>
        <p:txBody>
          <a:bodyPr>
            <a:normAutofit/>
          </a:bodyPr>
          <a:lstStyle>
            <a:lvl1pPr marL="0" indent="0" algn="ctr">
              <a:buNone/>
              <a:defRPr sz="2400" b="0" i="1">
                <a:solidFill>
                  <a:schemeClr val="tx1">
                    <a:lumMod val="75000"/>
                    <a:lumOff val="2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top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pic>
        <p:nvPicPr>
          <p:cNvPr id="9" name="Picture 8" descr="bottom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7032"/>
            <a:ext cx="9144000" cy="1119909"/>
          </a:xfrm>
          <a:prstGeom prst="rect">
            <a:avLst/>
          </a:prstGeom>
        </p:spPr>
      </p:pic>
      <p:pic>
        <p:nvPicPr>
          <p:cNvPr id="5" name="Picture 4"/>
          <p:cNvPicPr>
            <a:picLocks noChangeAspect="1"/>
          </p:cNvPicPr>
          <p:nvPr userDrawn="1"/>
        </p:nvPicPr>
        <p:blipFill>
          <a:blip r:embed="rId4"/>
          <a:stretch>
            <a:fillRect/>
          </a:stretch>
        </p:blipFill>
        <p:spPr>
          <a:xfrm>
            <a:off x="6774425" y="5893948"/>
            <a:ext cx="2091542" cy="704637"/>
          </a:xfrm>
          <a:prstGeom prst="rect">
            <a:avLst/>
          </a:prstGeom>
        </p:spPr>
      </p:pic>
    </p:spTree>
    <p:extLst>
      <p:ext uri="{BB962C8B-B14F-4D97-AF65-F5344CB8AC3E}">
        <p14:creationId xmlns:p14="http://schemas.microsoft.com/office/powerpoint/2010/main" val="3660693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2802413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AE581-9C5D-2741-90B8-7D58B88A162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9745195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b="1" i="0" cap="all" baseline="0">
                <a:solidFill>
                  <a:srgbClr val="A6093D"/>
                </a:solidFill>
                <a:latin typeface="Aria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57200" y="1598720"/>
            <a:ext cx="8229600" cy="4115789"/>
          </a:xfrm>
        </p:spPr>
        <p:txBody>
          <a:bodyPr>
            <a:normAutofit/>
          </a:bodyPr>
          <a:lstStyle>
            <a:lvl1pPr>
              <a:buClr>
                <a:srgbClr val="A6093D"/>
              </a:buClr>
              <a:defRPr sz="1800">
                <a:latin typeface="Arial"/>
              </a:defRPr>
            </a:lvl1pPr>
            <a:lvl2pPr>
              <a:buClr>
                <a:srgbClr val="A6093D"/>
              </a:buClr>
              <a:defRPr sz="1800">
                <a:latin typeface="Arial"/>
              </a:defRPr>
            </a:lvl2pPr>
            <a:lvl3pPr>
              <a:buClr>
                <a:srgbClr val="A6093D"/>
              </a:buClr>
              <a:defRPr sz="1800">
                <a:latin typeface="Arial"/>
              </a:defRPr>
            </a:lvl3pPr>
            <a:lvl4pPr>
              <a:buClr>
                <a:srgbClr val="A6093D"/>
              </a:buClr>
              <a:defRPr sz="1800">
                <a:latin typeface="Arial"/>
              </a:defRPr>
            </a:lvl4pPr>
            <a:lvl5pPr>
              <a:buClr>
                <a:srgbClr val="A6093D"/>
              </a:buClr>
              <a:defRPr sz="18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top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
        <p:nvSpPr>
          <p:cNvPr id="9" name="Rectangle 8"/>
          <p:cNvSpPr/>
          <p:nvPr userDrawn="1"/>
        </p:nvSpPr>
        <p:spPr>
          <a:xfrm>
            <a:off x="0" y="6780330"/>
            <a:ext cx="9144000" cy="77670"/>
          </a:xfrm>
          <a:prstGeom prst="rect">
            <a:avLst/>
          </a:prstGeom>
          <a:solidFill>
            <a:srgbClr val="A6093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a:stretch>
            <a:fillRect/>
          </a:stretch>
        </p:blipFill>
        <p:spPr>
          <a:xfrm>
            <a:off x="6774425" y="5893948"/>
            <a:ext cx="2091542" cy="704637"/>
          </a:xfrm>
          <a:prstGeom prst="rect">
            <a:avLst/>
          </a:prstGeom>
        </p:spPr>
      </p:pic>
      <p:sp>
        <p:nvSpPr>
          <p:cNvPr id="7" name="Slide Number Placeholder 4"/>
          <p:cNvSpPr>
            <a:spLocks noGrp="1"/>
          </p:cNvSpPr>
          <p:nvPr>
            <p:ph type="sldNum" sz="quarter" idx="12"/>
          </p:nvPr>
        </p:nvSpPr>
        <p:spPr>
          <a:xfrm>
            <a:off x="0" y="6356350"/>
            <a:ext cx="2133600" cy="365125"/>
          </a:xfrm>
        </p:spPr>
        <p:txBody>
          <a:bodyPr/>
          <a:lstStyle>
            <a:lvl1pPr algn="l">
              <a:defRPr/>
            </a:lvl1pPr>
          </a:lstStyle>
          <a:p>
            <a:fld id="{0A1189FA-E85E-2246-973C-FA5BF0DBB426}" type="slidenum">
              <a:rPr lang="en-US" smtClean="0"/>
              <a:pPr/>
              <a:t>‹#›</a:t>
            </a:fld>
            <a:endParaRPr lang="en-US"/>
          </a:p>
        </p:txBody>
      </p:sp>
    </p:spTree>
    <p:extLst>
      <p:ext uri="{BB962C8B-B14F-4D97-AF65-F5344CB8AC3E}">
        <p14:creationId xmlns:p14="http://schemas.microsoft.com/office/powerpoint/2010/main" val="2977910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A609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216047"/>
            <a:ext cx="7772400" cy="784442"/>
          </a:xfrm>
        </p:spPr>
        <p:txBody>
          <a:bodyPr anchor="t">
            <a:normAutofit/>
          </a:bodyPr>
          <a:lstStyle>
            <a:lvl1pPr algn="ctr">
              <a:defRPr sz="2800" b="1" i="0" cap="all">
                <a:solidFill>
                  <a:srgbClr val="FFFFFF"/>
                </a:solidFill>
                <a:latin typeface="Arial"/>
                <a:cs typeface="Arial"/>
              </a:defRPr>
            </a:lvl1pPr>
          </a:lstStyle>
          <a:p>
            <a:r>
              <a:rPr lang="en-US" dirty="0" smtClean="0"/>
              <a:t>Click to edit Master title style</a:t>
            </a:r>
            <a:endParaRPr lang="en-US" dirty="0"/>
          </a:p>
        </p:txBody>
      </p:sp>
      <p:pic>
        <p:nvPicPr>
          <p:cNvPr id="7" name="Picture 6" descr="top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Tree>
    <p:extLst>
      <p:ext uri="{BB962C8B-B14F-4D97-AF65-F5344CB8AC3E}">
        <p14:creationId xmlns:p14="http://schemas.microsoft.com/office/powerpoint/2010/main" val="183204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b="1" i="0" cap="all" baseline="0">
                <a:solidFill>
                  <a:srgbClr val="A6093D"/>
                </a:solidFill>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1">
                <a:solidFill>
                  <a:srgbClr val="A6093D"/>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buClr>
                <a:srgbClr val="A6093D"/>
              </a:buClr>
              <a:defRPr sz="1800">
                <a:latin typeface="Arial"/>
              </a:defRPr>
            </a:lvl1pPr>
            <a:lvl2pPr>
              <a:buClr>
                <a:srgbClr val="A6093D"/>
              </a:buClr>
              <a:defRPr sz="1800">
                <a:latin typeface="Arial"/>
              </a:defRPr>
            </a:lvl2pPr>
            <a:lvl3pPr>
              <a:buClr>
                <a:srgbClr val="A6093D"/>
              </a:buClr>
              <a:defRPr sz="1800">
                <a:latin typeface="Arial"/>
              </a:defRPr>
            </a:lvl3pPr>
            <a:lvl4pPr>
              <a:buClr>
                <a:srgbClr val="A6093D"/>
              </a:buClr>
              <a:defRPr sz="1800">
                <a:latin typeface="Arial"/>
              </a:defRPr>
            </a:lvl4pPr>
            <a:lvl5pPr>
              <a:buClr>
                <a:srgbClr val="A6093D"/>
              </a:buClr>
              <a:defRPr sz="18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0" i="1">
                <a:solidFill>
                  <a:srgbClr val="A6093D"/>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buClr>
                <a:srgbClr val="A6093D"/>
              </a:buClr>
              <a:defRPr sz="1800" b="0" i="0">
                <a:solidFill>
                  <a:schemeClr val="tx1"/>
                </a:solidFill>
                <a:latin typeface="Arial"/>
                <a:cs typeface="Arial"/>
              </a:defRPr>
            </a:lvl1pPr>
            <a:lvl2pPr>
              <a:buClr>
                <a:srgbClr val="A6093D"/>
              </a:buClr>
              <a:defRPr sz="1800" b="0" i="0">
                <a:solidFill>
                  <a:schemeClr val="tx1"/>
                </a:solidFill>
                <a:latin typeface="Arial"/>
                <a:cs typeface="Arial"/>
              </a:defRPr>
            </a:lvl2pPr>
            <a:lvl3pPr>
              <a:buClr>
                <a:srgbClr val="A6093D"/>
              </a:buClr>
              <a:defRPr sz="1800" b="0" i="0">
                <a:solidFill>
                  <a:schemeClr val="tx1"/>
                </a:solidFill>
                <a:latin typeface="Arial"/>
                <a:cs typeface="Arial"/>
              </a:defRPr>
            </a:lvl3pPr>
            <a:lvl4pPr>
              <a:buClr>
                <a:srgbClr val="A6093D"/>
              </a:buClr>
              <a:defRPr sz="1800" b="0" i="0">
                <a:solidFill>
                  <a:schemeClr val="tx1"/>
                </a:solidFill>
                <a:latin typeface="Arial"/>
                <a:cs typeface="Arial"/>
              </a:defRPr>
            </a:lvl4pPr>
            <a:lvl5pPr>
              <a:buClr>
                <a:srgbClr val="A6093D"/>
              </a:buClr>
              <a:defRPr sz="1800" b="0" i="0">
                <a:solidFill>
                  <a:schemeClr val="tx1"/>
                </a:solidFill>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top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
        <p:nvSpPr>
          <p:cNvPr id="9" name="Rectangle 8"/>
          <p:cNvSpPr/>
          <p:nvPr userDrawn="1"/>
        </p:nvSpPr>
        <p:spPr>
          <a:xfrm>
            <a:off x="0" y="6780330"/>
            <a:ext cx="9144000" cy="77670"/>
          </a:xfrm>
          <a:prstGeom prst="rect">
            <a:avLst/>
          </a:prstGeom>
          <a:solidFill>
            <a:srgbClr val="A6093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a:stretch>
            <a:fillRect/>
          </a:stretch>
        </p:blipFill>
        <p:spPr>
          <a:xfrm>
            <a:off x="6774425" y="5893948"/>
            <a:ext cx="2091542" cy="704637"/>
          </a:xfrm>
          <a:prstGeom prst="rect">
            <a:avLst/>
          </a:prstGeom>
        </p:spPr>
      </p:pic>
      <p:sp>
        <p:nvSpPr>
          <p:cNvPr id="10" name="Slide Number Placeholder 4"/>
          <p:cNvSpPr>
            <a:spLocks noGrp="1"/>
          </p:cNvSpPr>
          <p:nvPr>
            <p:ph type="sldNum" sz="quarter" idx="12"/>
          </p:nvPr>
        </p:nvSpPr>
        <p:spPr>
          <a:xfrm>
            <a:off x="0" y="6376570"/>
            <a:ext cx="2133600" cy="365125"/>
          </a:xfrm>
        </p:spPr>
        <p:txBody>
          <a:bodyPr/>
          <a:lstStyle>
            <a:lvl1pPr algn="l">
              <a:defRPr/>
            </a:lvl1pPr>
          </a:lstStyle>
          <a:p>
            <a:fld id="{0A1189FA-E85E-2246-973C-FA5BF0DBB426}" type="slidenum">
              <a:rPr lang="en-US" smtClean="0"/>
              <a:pPr/>
              <a:t>‹#›</a:t>
            </a:fld>
            <a:endParaRPr lang="en-US"/>
          </a:p>
        </p:txBody>
      </p:sp>
    </p:spTree>
    <p:extLst>
      <p:ext uri="{BB962C8B-B14F-4D97-AF65-F5344CB8AC3E}">
        <p14:creationId xmlns:p14="http://schemas.microsoft.com/office/powerpoint/2010/main" val="413715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b="1" i="0" cap="all" baseline="0">
                <a:solidFill>
                  <a:srgbClr val="A6093D"/>
                </a:solidFill>
                <a:latin typeface="Aria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57200" y="1598720"/>
            <a:ext cx="8229600" cy="4115789"/>
          </a:xfrm>
        </p:spPr>
        <p:txBody>
          <a:bodyPr>
            <a:normAutofit/>
          </a:bodyPr>
          <a:lstStyle>
            <a:lvl1pPr>
              <a:buClr>
                <a:srgbClr val="A6093D"/>
              </a:buClr>
              <a:defRPr sz="2400">
                <a:solidFill>
                  <a:schemeClr val="tx1"/>
                </a:solidFill>
                <a:latin typeface="Arial"/>
              </a:defRPr>
            </a:lvl1pPr>
            <a:lvl2pPr>
              <a:buClr>
                <a:srgbClr val="A6093D"/>
              </a:buClr>
              <a:defRPr sz="2000">
                <a:solidFill>
                  <a:schemeClr val="tx1"/>
                </a:solidFill>
                <a:latin typeface="Arial"/>
              </a:defRPr>
            </a:lvl2pPr>
            <a:lvl3pPr>
              <a:buClr>
                <a:srgbClr val="A6093D"/>
              </a:buClr>
              <a:defRPr sz="1800">
                <a:solidFill>
                  <a:schemeClr val="tx1"/>
                </a:solidFill>
                <a:latin typeface="Arial"/>
              </a:defRPr>
            </a:lvl3pPr>
            <a:lvl4pPr>
              <a:buClr>
                <a:srgbClr val="A6093D"/>
              </a:buClr>
              <a:defRPr sz="1800">
                <a:solidFill>
                  <a:schemeClr val="tx1"/>
                </a:solidFill>
                <a:latin typeface="Arial"/>
              </a:defRPr>
            </a:lvl4pPr>
            <a:lvl5pPr>
              <a:buClr>
                <a:srgbClr val="A6093D"/>
              </a:buClr>
              <a:defRPr sz="1800">
                <a:solidFill>
                  <a:schemeClr val="tx1"/>
                </a:solidFill>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top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
        <p:nvSpPr>
          <p:cNvPr id="9" name="Rectangle 8"/>
          <p:cNvSpPr/>
          <p:nvPr userDrawn="1"/>
        </p:nvSpPr>
        <p:spPr>
          <a:xfrm>
            <a:off x="0" y="6780330"/>
            <a:ext cx="9144000" cy="77670"/>
          </a:xfrm>
          <a:prstGeom prst="rect">
            <a:avLst/>
          </a:prstGeom>
          <a:solidFill>
            <a:srgbClr val="A6093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a:stretch>
            <a:fillRect/>
          </a:stretch>
        </p:blipFill>
        <p:spPr>
          <a:xfrm>
            <a:off x="6774425" y="5893948"/>
            <a:ext cx="2091542" cy="704637"/>
          </a:xfrm>
          <a:prstGeom prst="rect">
            <a:avLst/>
          </a:prstGeom>
        </p:spPr>
      </p:pic>
      <p:sp>
        <p:nvSpPr>
          <p:cNvPr id="7" name="Slide Number Placeholder 4"/>
          <p:cNvSpPr>
            <a:spLocks noGrp="1"/>
          </p:cNvSpPr>
          <p:nvPr>
            <p:ph type="sldNum" sz="quarter" idx="12"/>
          </p:nvPr>
        </p:nvSpPr>
        <p:spPr>
          <a:xfrm>
            <a:off x="0" y="6356350"/>
            <a:ext cx="2133600" cy="365125"/>
          </a:xfrm>
        </p:spPr>
        <p:txBody>
          <a:bodyPr/>
          <a:lstStyle>
            <a:lvl1pPr algn="l">
              <a:defRPr/>
            </a:lvl1pPr>
          </a:lstStyle>
          <a:p>
            <a:fld id="{0A1189FA-E85E-2246-973C-FA5BF0DBB426}" type="slidenum">
              <a:rPr lang="en-US" smtClean="0"/>
              <a:pPr/>
              <a:t>‹#›</a:t>
            </a:fld>
            <a:endParaRPr lang="en-US"/>
          </a:p>
        </p:txBody>
      </p:sp>
    </p:spTree>
    <p:extLst>
      <p:ext uri="{BB962C8B-B14F-4D97-AF65-F5344CB8AC3E}">
        <p14:creationId xmlns:p14="http://schemas.microsoft.com/office/powerpoint/2010/main" val="118675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485481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142627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248916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1720741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11185018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553200" y="638333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dirty="0"/>
          </a:p>
        </p:txBody>
      </p:sp>
    </p:spTree>
    <p:extLst>
      <p:ext uri="{BB962C8B-B14F-4D97-AF65-F5344CB8AC3E}">
        <p14:creationId xmlns:p14="http://schemas.microsoft.com/office/powerpoint/2010/main" val="382025969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60" r:id="rId4"/>
    <p:sldLayoutId id="2147483654" r:id="rId5"/>
    <p:sldLayoutId id="2147483655" r:id="rId6"/>
    <p:sldLayoutId id="2147483656" r:id="rId7"/>
    <p:sldLayoutId id="2147483657" r:id="rId8"/>
    <p:sldLayoutId id="2147483658" r:id="rId9"/>
    <p:sldLayoutId id="2147483659" r:id="rId10"/>
    <p:sldLayoutId id="2147483662" r:id="rId11"/>
    <p:sldLayoutId id="2147483663"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g"/><Relationship Id="rId5" Type="http://schemas.openxmlformats.org/officeDocument/2006/relationships/image" Target="../media/image35.jpg"/><Relationship Id="rId6" Type="http://schemas.openxmlformats.org/officeDocument/2006/relationships/image" Target="../media/image36.jpg"/><Relationship Id="rId7" Type="http://schemas.openxmlformats.org/officeDocument/2006/relationships/image" Target="../media/image37.jp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png"/><Relationship Id="rId3" Type="http://schemas.openxmlformats.org/officeDocument/2006/relationships/image" Target="../media/image4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cccblog.org/" TargetMode="External"/><Relationship Id="rId4" Type="http://schemas.openxmlformats.org/officeDocument/2006/relationships/image" Target="../media/image5.emf"/><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g"/><Relationship Id="rId4" Type="http://schemas.openxmlformats.org/officeDocument/2006/relationships/image" Target="../media/image47.jpg"/><Relationship Id="rId5" Type="http://schemas.openxmlformats.org/officeDocument/2006/relationships/image" Target="../media/image48.jpg"/><Relationship Id="rId6" Type="http://schemas.openxmlformats.org/officeDocument/2006/relationships/image" Target="../media/image33.jpe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5" Type="http://schemas.openxmlformats.org/officeDocument/2006/relationships/image" Target="../media/image51.gif"/><Relationship Id="rId6" Type="http://schemas.openxmlformats.org/officeDocument/2006/relationships/image" Target="../media/image52.png"/><Relationship Id="rId7" Type="http://schemas.openxmlformats.org/officeDocument/2006/relationships/image" Target="../media/image53.jpeg"/><Relationship Id="rId8" Type="http://schemas.openxmlformats.org/officeDocument/2006/relationships/image" Target="../media/image54.jpeg"/><Relationship Id="rId9" Type="http://schemas.openxmlformats.org/officeDocument/2006/relationships/image" Target="../media/image55.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jpg"/><Relationship Id="rId7" Type="http://schemas.openxmlformats.org/officeDocument/2006/relationships/image" Target="../media/image59.jpeg"/><Relationship Id="rId8" Type="http://schemas.openxmlformats.org/officeDocument/2006/relationships/image" Target="../media/image9.jp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3" Type="http://schemas.openxmlformats.org/officeDocument/2006/relationships/image" Target="../media/image60.emf"/><Relationship Id="rId4" Type="http://schemas.openxmlformats.org/officeDocument/2006/relationships/image" Target="../media/image61.emf"/><Relationship Id="rId5" Type="http://schemas.openxmlformats.org/officeDocument/2006/relationships/image" Target="../media/image62.png"/><Relationship Id="rId6" Type="http://schemas.openxmlformats.org/officeDocument/2006/relationships/image" Target="../media/image63.emf"/><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jpe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3" Type="http://schemas.openxmlformats.org/officeDocument/2006/relationships/hyperlink" Target="http://cccblog.org/" TargetMode="External"/><Relationship Id="rId4" Type="http://schemas.openxmlformats.org/officeDocument/2006/relationships/image" Target="../media/image5.emf"/><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png"/><Relationship Id="rId7" Type="http://schemas.openxmlformats.org/officeDocument/2006/relationships/image" Target="../media/image11.jpg"/><Relationship Id="rId8"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1" Type="http://schemas.openxmlformats.org/officeDocument/2006/relationships/image" Target="../media/image22.jpg"/><Relationship Id="rId12" Type="http://schemas.openxmlformats.org/officeDocument/2006/relationships/image" Target="../media/image23.jpg"/><Relationship Id="rId13" Type="http://schemas.openxmlformats.org/officeDocument/2006/relationships/image" Target="../media/image24.jpg"/><Relationship Id="rId14" Type="http://schemas.openxmlformats.org/officeDocument/2006/relationships/image" Target="../media/image25.jpg"/><Relationship Id="rId15" Type="http://schemas.openxmlformats.org/officeDocument/2006/relationships/image" Target="../media/image26.jpg"/><Relationship Id="rId16" Type="http://schemas.openxmlformats.org/officeDocument/2006/relationships/image" Target="../media/image27.jpeg"/><Relationship Id="rId1" Type="http://schemas.openxmlformats.org/officeDocument/2006/relationships/slideLayout" Target="../slideLayouts/slideLayout3.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jpg"/><Relationship Id="rId7" Type="http://schemas.openxmlformats.org/officeDocument/2006/relationships/image" Target="../media/image18.jp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jpg"/><Relationship Id="rId1" Type="http://schemas.openxmlformats.org/officeDocument/2006/relationships/slideLayout" Target="../slideLayouts/slideLayout4.xml"/><Relationship Id="rId2"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sz="2000" dirty="0">
              <a:solidFill>
                <a:schemeClr val="tx1">
                  <a:lumMod val="75000"/>
                  <a:lumOff val="25000"/>
                </a:schemeClr>
              </a:solidFill>
            </a:endParaRPr>
          </a:p>
        </p:txBody>
      </p:sp>
      <p:sp>
        <p:nvSpPr>
          <p:cNvPr id="2" name="Title 1"/>
          <p:cNvSpPr>
            <a:spLocks noGrp="1"/>
          </p:cNvSpPr>
          <p:nvPr>
            <p:ph type="ctrTitle"/>
          </p:nvPr>
        </p:nvSpPr>
        <p:spPr/>
        <p:txBody>
          <a:bodyPr/>
          <a:lstStyle/>
          <a:p>
            <a:r>
              <a:rPr lang="en-US" dirty="0" smtClean="0"/>
              <a:t>The Computing Community Consortium (CCC)</a:t>
            </a:r>
            <a:br>
              <a:rPr lang="en-US" dirty="0" smtClean="0"/>
            </a:br>
            <a:endParaRPr lang="en-US" dirty="0"/>
          </a:p>
        </p:txBody>
      </p:sp>
    </p:spTree>
    <p:extLst>
      <p:ext uri="{BB962C8B-B14F-4D97-AF65-F5344CB8AC3E}">
        <p14:creationId xmlns:p14="http://schemas.microsoft.com/office/powerpoint/2010/main" val="4151615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Goals For CCC </a:t>
            </a:r>
            <a:endParaRPr lang="en-US" dirty="0"/>
          </a:p>
        </p:txBody>
      </p:sp>
      <p:sp>
        <p:nvSpPr>
          <p:cNvPr id="3" name="Content Placeholder 2"/>
          <p:cNvSpPr>
            <a:spLocks noGrp="1"/>
          </p:cNvSpPr>
          <p:nvPr>
            <p:ph sz="half" idx="2"/>
          </p:nvPr>
        </p:nvSpPr>
        <p:spPr>
          <a:xfrm>
            <a:off x="457200" y="1417638"/>
            <a:ext cx="8229600" cy="4998023"/>
          </a:xfrm>
        </p:spPr>
        <p:txBody>
          <a:bodyPr>
            <a:normAutofit fontScale="92500" lnSpcReduction="20000"/>
          </a:bodyPr>
          <a:lstStyle/>
          <a:p>
            <a:pPr marL="457200" lvl="0" indent="-457200">
              <a:lnSpc>
                <a:spcPct val="120000"/>
              </a:lnSpc>
              <a:buFont typeface="+mj-lt"/>
              <a:buAutoNum type="arabicPeriod"/>
            </a:pPr>
            <a:r>
              <a:rPr lang="en-US" b="1" dirty="0">
                <a:latin typeface="+mn-lt"/>
                <a:ea typeface="Palatino" charset="0"/>
                <a:cs typeface="Palatino" charset="0"/>
              </a:rPr>
              <a:t>Bring the computing research community together to envision audacious research challenges</a:t>
            </a:r>
            <a:r>
              <a:rPr lang="en-US" dirty="0">
                <a:latin typeface="+mn-lt"/>
                <a:ea typeface="Palatino" charset="0"/>
                <a:cs typeface="Palatino" charset="0"/>
              </a:rPr>
              <a:t>, and to articulate concrete pathways to enable pursuit of these challenges</a:t>
            </a:r>
            <a:r>
              <a:rPr lang="en-US" dirty="0" smtClean="0">
                <a:latin typeface="+mn-lt"/>
                <a:ea typeface="Palatino" charset="0"/>
                <a:cs typeface="Palatino" charset="0"/>
              </a:rPr>
              <a:t>.</a:t>
            </a:r>
          </a:p>
          <a:p>
            <a:pPr marL="457200" lvl="0" indent="-457200">
              <a:lnSpc>
                <a:spcPct val="120000"/>
              </a:lnSpc>
              <a:buFont typeface="+mj-lt"/>
              <a:buAutoNum type="arabicPeriod"/>
            </a:pPr>
            <a:endParaRPr lang="en-US" sz="1300" dirty="0" smtClean="0">
              <a:latin typeface="+mn-lt"/>
              <a:ea typeface="Palatino" charset="0"/>
              <a:cs typeface="Palatino" charset="0"/>
            </a:endParaRPr>
          </a:p>
          <a:p>
            <a:pPr marL="457200" lvl="0" indent="-457200">
              <a:lnSpc>
                <a:spcPct val="120000"/>
              </a:lnSpc>
              <a:buFont typeface="+mj-lt"/>
              <a:buAutoNum type="arabicPeriod"/>
            </a:pPr>
            <a:r>
              <a:rPr lang="en-US" b="1" dirty="0" smtClean="0">
                <a:latin typeface="+mn-lt"/>
                <a:ea typeface="Palatino" charset="0"/>
                <a:cs typeface="Palatino" charset="0"/>
              </a:rPr>
              <a:t>Communicate</a:t>
            </a:r>
            <a:r>
              <a:rPr lang="en-US" dirty="0" smtClean="0">
                <a:latin typeface="+mn-lt"/>
                <a:ea typeface="Palatino" charset="0"/>
                <a:cs typeface="Palatino" charset="0"/>
              </a:rPr>
              <a:t> these challenges and opportunities to the broader national community.</a:t>
            </a:r>
          </a:p>
          <a:p>
            <a:pPr marL="457200" lvl="0" indent="-457200">
              <a:lnSpc>
                <a:spcPct val="120000"/>
              </a:lnSpc>
              <a:buFont typeface="+mj-lt"/>
              <a:buAutoNum type="arabicPeriod"/>
            </a:pPr>
            <a:endParaRPr lang="en-US" sz="1300" dirty="0">
              <a:latin typeface="+mn-lt"/>
              <a:ea typeface="Palatino" charset="0"/>
              <a:cs typeface="Palatino" charset="0"/>
            </a:endParaRPr>
          </a:p>
          <a:p>
            <a:pPr marL="457200" lvl="0" indent="-457200">
              <a:lnSpc>
                <a:spcPct val="120000"/>
              </a:lnSpc>
              <a:buFont typeface="+mj-lt"/>
              <a:buAutoNum type="arabicPeriod"/>
            </a:pPr>
            <a:r>
              <a:rPr lang="en-US" b="1" dirty="0" smtClean="0">
                <a:latin typeface="+mn-lt"/>
                <a:ea typeface="Palatino" charset="0"/>
                <a:cs typeface="Palatino" charset="0"/>
              </a:rPr>
              <a:t>Facilitate </a:t>
            </a:r>
            <a:r>
              <a:rPr lang="en-US" b="1" dirty="0">
                <a:latin typeface="+mn-lt"/>
                <a:ea typeface="Palatino" charset="0"/>
                <a:cs typeface="Palatino" charset="0"/>
              </a:rPr>
              <a:t>investment</a:t>
            </a:r>
            <a:r>
              <a:rPr lang="en-US" dirty="0">
                <a:latin typeface="+mn-lt"/>
                <a:ea typeface="Palatino" charset="0"/>
                <a:cs typeface="Palatino" charset="0"/>
              </a:rPr>
              <a:t> in these research challenges </a:t>
            </a:r>
            <a:r>
              <a:rPr lang="en-US" b="1" dirty="0">
                <a:latin typeface="+mn-lt"/>
                <a:ea typeface="Palatino" charset="0"/>
                <a:cs typeface="Palatino" charset="0"/>
              </a:rPr>
              <a:t>by </a:t>
            </a:r>
            <a:r>
              <a:rPr lang="en-US" b="1" dirty="0" smtClean="0">
                <a:latin typeface="+mn-lt"/>
                <a:ea typeface="Palatino" charset="0"/>
                <a:cs typeface="Palatino" charset="0"/>
              </a:rPr>
              <a:t>key stakeholders</a:t>
            </a:r>
            <a:r>
              <a:rPr lang="en-US" dirty="0" smtClean="0">
                <a:latin typeface="+mn-lt"/>
                <a:ea typeface="Palatino" charset="0"/>
                <a:cs typeface="Palatino" charset="0"/>
              </a:rPr>
              <a:t>.</a:t>
            </a:r>
          </a:p>
          <a:p>
            <a:pPr marL="457200" lvl="0" indent="-457200">
              <a:lnSpc>
                <a:spcPct val="120000"/>
              </a:lnSpc>
              <a:buFont typeface="+mj-lt"/>
              <a:buAutoNum type="arabicPeriod"/>
            </a:pPr>
            <a:endParaRPr lang="en-US" sz="1300" dirty="0">
              <a:latin typeface="+mn-lt"/>
              <a:ea typeface="Palatino" charset="0"/>
              <a:cs typeface="Palatino" charset="0"/>
            </a:endParaRPr>
          </a:p>
          <a:p>
            <a:pPr marL="457200" lvl="0" indent="-457200">
              <a:lnSpc>
                <a:spcPct val="120000"/>
              </a:lnSpc>
              <a:buFont typeface="+mj-lt"/>
              <a:buAutoNum type="arabicPeriod"/>
            </a:pPr>
            <a:r>
              <a:rPr lang="en-US" b="1" dirty="0">
                <a:latin typeface="+mn-lt"/>
                <a:ea typeface="Palatino" charset="0"/>
                <a:cs typeface="Palatino" charset="0"/>
              </a:rPr>
              <a:t>Inculcate</a:t>
            </a:r>
            <a:r>
              <a:rPr lang="en-US" dirty="0">
                <a:latin typeface="+mn-lt"/>
                <a:ea typeface="Palatino" charset="0"/>
                <a:cs typeface="Palatino" charset="0"/>
              </a:rPr>
              <a:t> values of </a:t>
            </a:r>
            <a:r>
              <a:rPr lang="en-US" b="1" dirty="0">
                <a:latin typeface="+mn-lt"/>
                <a:ea typeface="Palatino" charset="0"/>
                <a:cs typeface="Palatino" charset="0"/>
              </a:rPr>
              <a:t>leadership</a:t>
            </a:r>
            <a:r>
              <a:rPr lang="en-US" dirty="0">
                <a:latin typeface="+mn-lt"/>
                <a:ea typeface="Palatino" charset="0"/>
                <a:cs typeface="Palatino" charset="0"/>
              </a:rPr>
              <a:t> and service by the computing research community</a:t>
            </a:r>
            <a:r>
              <a:rPr lang="en-US" dirty="0" smtClean="0">
                <a:latin typeface="+mn-lt"/>
                <a:ea typeface="Palatino" charset="0"/>
                <a:cs typeface="Palatino" charset="0"/>
              </a:rPr>
              <a:t>.</a:t>
            </a:r>
          </a:p>
          <a:p>
            <a:pPr marL="457200" lvl="0" indent="-457200">
              <a:lnSpc>
                <a:spcPct val="120000"/>
              </a:lnSpc>
              <a:buFont typeface="+mj-lt"/>
              <a:buAutoNum type="arabicPeriod"/>
            </a:pPr>
            <a:endParaRPr lang="en-US" sz="1300" dirty="0">
              <a:latin typeface="+mn-lt"/>
              <a:ea typeface="Palatino" charset="0"/>
              <a:cs typeface="Palatino" charset="0"/>
            </a:endParaRPr>
          </a:p>
          <a:p>
            <a:pPr marL="457200" lvl="0" indent="-457200">
              <a:lnSpc>
                <a:spcPct val="120000"/>
              </a:lnSpc>
              <a:buFont typeface="+mj-lt"/>
              <a:buAutoNum type="arabicPeriod"/>
            </a:pPr>
            <a:r>
              <a:rPr lang="en-US" b="1" dirty="0">
                <a:latin typeface="+mn-lt"/>
                <a:ea typeface="Palatino" charset="0"/>
                <a:cs typeface="Palatino" charset="0"/>
              </a:rPr>
              <a:t>Inform</a:t>
            </a:r>
            <a:r>
              <a:rPr lang="en-US" dirty="0">
                <a:latin typeface="+mn-lt"/>
                <a:ea typeface="Palatino" charset="0"/>
                <a:cs typeface="Palatino" charset="0"/>
              </a:rPr>
              <a:t> </a:t>
            </a:r>
            <a:r>
              <a:rPr lang="en-US" b="1" dirty="0">
                <a:latin typeface="+mn-lt"/>
                <a:ea typeface="Palatino" charset="0"/>
                <a:cs typeface="Palatino" charset="0"/>
              </a:rPr>
              <a:t>and influence early career researchers </a:t>
            </a:r>
            <a:r>
              <a:rPr lang="en-US" dirty="0">
                <a:latin typeface="+mn-lt"/>
                <a:ea typeface="Palatino" charset="0"/>
                <a:cs typeface="Palatino" charset="0"/>
              </a:rPr>
              <a:t>to </a:t>
            </a:r>
            <a:r>
              <a:rPr lang="en-US" dirty="0" smtClean="0">
                <a:latin typeface="+mn-lt"/>
                <a:ea typeface="Palatino" charset="0"/>
                <a:cs typeface="Palatino" charset="0"/>
              </a:rPr>
              <a:t/>
            </a:r>
            <a:br>
              <a:rPr lang="en-US" dirty="0" smtClean="0">
                <a:latin typeface="+mn-lt"/>
                <a:ea typeface="Palatino" charset="0"/>
                <a:cs typeface="Palatino" charset="0"/>
              </a:rPr>
            </a:br>
            <a:r>
              <a:rPr lang="en-US" dirty="0" smtClean="0">
                <a:latin typeface="+mn-lt"/>
                <a:ea typeface="Palatino" charset="0"/>
                <a:cs typeface="Palatino" charset="0"/>
              </a:rPr>
              <a:t>engage </a:t>
            </a:r>
            <a:r>
              <a:rPr lang="en-US" dirty="0">
                <a:latin typeface="+mn-lt"/>
                <a:ea typeface="Palatino" charset="0"/>
                <a:cs typeface="Palatino" charset="0"/>
              </a:rPr>
              <a:t>in these community-led research challenges</a:t>
            </a:r>
            <a:r>
              <a:rPr lang="en-US" dirty="0" smtClean="0">
                <a:latin typeface="+mn-lt"/>
                <a:ea typeface="Palatino" charset="0"/>
                <a:cs typeface="Palatino" charset="0"/>
              </a:rPr>
              <a:t>.</a:t>
            </a:r>
            <a:endParaRPr lang="en-US" dirty="0">
              <a:latin typeface="+mn-lt"/>
              <a:ea typeface="Palatino" charset="0"/>
              <a:cs typeface="Palatino" charset="0"/>
            </a:endParaRPr>
          </a:p>
        </p:txBody>
      </p:sp>
      <p:sp>
        <p:nvSpPr>
          <p:cNvPr id="5" name="Slide Number Placeholder 4"/>
          <p:cNvSpPr>
            <a:spLocks noGrp="1"/>
          </p:cNvSpPr>
          <p:nvPr>
            <p:ph type="sldNum" sz="quarter" idx="12"/>
          </p:nvPr>
        </p:nvSpPr>
        <p:spPr/>
        <p:txBody>
          <a:bodyPr/>
          <a:lstStyle/>
          <a:p>
            <a:fld id="{0A1189FA-E85E-2246-973C-FA5BF0DBB426}" type="slidenum">
              <a:rPr lang="en-US" smtClean="0"/>
              <a:pPr/>
              <a:t>10</a:t>
            </a:fld>
            <a:endParaRPr lang="en-US"/>
          </a:p>
        </p:txBody>
      </p:sp>
    </p:spTree>
    <p:extLst>
      <p:ext uri="{BB962C8B-B14F-4D97-AF65-F5344CB8AC3E}">
        <p14:creationId xmlns:p14="http://schemas.microsoft.com/office/powerpoint/2010/main" val="167276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Desired Outcomes</a:t>
            </a:r>
            <a:endParaRPr lang="en-US" dirty="0"/>
          </a:p>
        </p:txBody>
      </p:sp>
      <p:sp>
        <p:nvSpPr>
          <p:cNvPr id="3" name="Content Placeholder 2"/>
          <p:cNvSpPr>
            <a:spLocks noGrp="1"/>
          </p:cNvSpPr>
          <p:nvPr>
            <p:ph sz="half" idx="2"/>
          </p:nvPr>
        </p:nvSpPr>
        <p:spPr>
          <a:xfrm>
            <a:off x="457200" y="1232703"/>
            <a:ext cx="8229600" cy="5440362"/>
          </a:xfrm>
        </p:spPr>
        <p:txBody>
          <a:bodyPr>
            <a:normAutofit/>
          </a:bodyPr>
          <a:lstStyle/>
          <a:p>
            <a:pPr marL="457200" lvl="0" indent="-457200">
              <a:buFont typeface="+mj-lt"/>
              <a:buAutoNum type="arabicPeriod"/>
            </a:pPr>
            <a:r>
              <a:rPr lang="en-US" sz="2000" b="1" dirty="0">
                <a:latin typeface="+mn-lt"/>
                <a:ea typeface="Palatino" charset="0"/>
                <a:cs typeface="Palatino" charset="0"/>
              </a:rPr>
              <a:t>Create broad awareness of the role computing research will play in future science and technology advances</a:t>
            </a:r>
            <a:r>
              <a:rPr lang="en-US" sz="2000" dirty="0">
                <a:latin typeface="+mn-lt"/>
                <a:ea typeface="Palatino" charset="0"/>
                <a:cs typeface="Palatino" charset="0"/>
              </a:rPr>
              <a:t> within federal agencies, philanthropic organizations, and industry through concrete examples and products</a:t>
            </a:r>
            <a:r>
              <a:rPr lang="en-US" sz="2000" dirty="0" smtClean="0">
                <a:latin typeface="+mn-lt"/>
                <a:ea typeface="Palatino" charset="0"/>
                <a:cs typeface="Palatino" charset="0"/>
              </a:rPr>
              <a:t>.</a:t>
            </a:r>
            <a:br>
              <a:rPr lang="en-US" sz="2000" dirty="0" smtClean="0">
                <a:latin typeface="+mn-lt"/>
                <a:ea typeface="Palatino" charset="0"/>
                <a:cs typeface="Palatino" charset="0"/>
              </a:rPr>
            </a:br>
            <a:endParaRPr lang="en-US" sz="1200" dirty="0">
              <a:latin typeface="+mn-lt"/>
              <a:ea typeface="Palatino" charset="0"/>
              <a:cs typeface="Palatino" charset="0"/>
            </a:endParaRPr>
          </a:p>
          <a:p>
            <a:pPr marL="457200" lvl="0" indent="-457200">
              <a:buFont typeface="+mj-lt"/>
              <a:buAutoNum type="arabicPeriod"/>
            </a:pPr>
            <a:r>
              <a:rPr lang="en-US" sz="2000" b="1" dirty="0" smtClean="0">
                <a:latin typeface="+mn-lt"/>
                <a:ea typeface="Palatino" charset="0"/>
                <a:cs typeface="Palatino" charset="0"/>
              </a:rPr>
              <a:t>Facilitate broad engagement of the computing research community</a:t>
            </a:r>
            <a:r>
              <a:rPr lang="en-US" sz="2000" dirty="0" smtClean="0">
                <a:latin typeface="+mn-lt"/>
                <a:ea typeface="Palatino" charset="0"/>
                <a:cs typeface="Palatino" charset="0"/>
              </a:rPr>
              <a:t> in identifying and articulating new directions for computing research, in shaping priorities for those new directions, and in responding to existing opportunities in the computing research ecosystem.</a:t>
            </a:r>
            <a:br>
              <a:rPr lang="en-US" sz="2000" dirty="0" smtClean="0">
                <a:latin typeface="+mn-lt"/>
                <a:ea typeface="Palatino" charset="0"/>
                <a:cs typeface="Palatino" charset="0"/>
              </a:rPr>
            </a:br>
            <a:endParaRPr lang="en-US" sz="1200" dirty="0" smtClean="0">
              <a:latin typeface="+mn-lt"/>
              <a:ea typeface="Palatino" charset="0"/>
              <a:cs typeface="Palatino" charset="0"/>
            </a:endParaRPr>
          </a:p>
          <a:p>
            <a:pPr marL="457200" lvl="0" indent="-457200">
              <a:buFont typeface="+mj-lt"/>
              <a:buAutoNum type="arabicPeriod"/>
            </a:pPr>
            <a:r>
              <a:rPr lang="en-US" sz="2000" b="1" dirty="0" smtClean="0">
                <a:latin typeface="+mn-lt"/>
                <a:ea typeface="Palatino" charset="0"/>
                <a:cs typeface="Palatino" charset="0"/>
              </a:rPr>
              <a:t>Create high-impact tangible resources</a:t>
            </a:r>
            <a:r>
              <a:rPr lang="en-US" sz="2000" dirty="0" smtClean="0">
                <a:latin typeface="+mn-lt"/>
                <a:ea typeface="Palatino" charset="0"/>
                <a:cs typeface="Palatino" charset="0"/>
              </a:rPr>
              <a:t> that inform stakeholders as to the current and potential impact of computing research.</a:t>
            </a:r>
          </a:p>
          <a:p>
            <a:pPr lvl="0">
              <a:buFont typeface="+mj-lt"/>
              <a:buAutoNum type="arabicPeriod"/>
            </a:pPr>
            <a:endParaRPr lang="en-US" sz="1200" dirty="0" smtClean="0">
              <a:latin typeface="+mn-lt"/>
              <a:ea typeface="Palatino" charset="0"/>
              <a:cs typeface="Palatino" charset="0"/>
            </a:endParaRPr>
          </a:p>
          <a:p>
            <a:pPr marL="457200" lvl="0" indent="-457200">
              <a:buFont typeface="+mj-lt"/>
              <a:buAutoNum type="arabicPeriod"/>
            </a:pPr>
            <a:r>
              <a:rPr lang="en-US" sz="2000" b="1" dirty="0" smtClean="0">
                <a:latin typeface="+mn-lt"/>
                <a:ea typeface="Palatino" charset="0"/>
                <a:cs typeface="Palatino" charset="0"/>
              </a:rPr>
              <a:t>Sustain the CCC</a:t>
            </a:r>
            <a:r>
              <a:rPr lang="en-US" sz="2000" dirty="0" smtClean="0">
                <a:latin typeface="+mn-lt"/>
                <a:ea typeface="Palatino" charset="0"/>
                <a:cs typeface="Palatino" charset="0"/>
              </a:rPr>
              <a:t> as a widely accepted catalyst and voice for the computing research community.</a:t>
            </a:r>
            <a:br>
              <a:rPr lang="en-US" sz="2000" dirty="0" smtClean="0">
                <a:latin typeface="+mn-lt"/>
                <a:ea typeface="Palatino" charset="0"/>
                <a:cs typeface="Palatino" charset="0"/>
              </a:rPr>
            </a:br>
            <a:endParaRPr lang="en-US" sz="1200" dirty="0" smtClean="0">
              <a:latin typeface="+mn-lt"/>
              <a:ea typeface="Palatino" charset="0"/>
              <a:cs typeface="Palatino" charset="0"/>
            </a:endParaRPr>
          </a:p>
          <a:p>
            <a:pPr marL="457200" lvl="0" indent="-457200">
              <a:buFont typeface="+mj-lt"/>
              <a:buAutoNum type="arabicPeriod"/>
            </a:pPr>
            <a:r>
              <a:rPr lang="en-US" sz="2000" b="1" dirty="0" smtClean="0">
                <a:latin typeface="+mn-lt"/>
                <a:ea typeface="Palatino" charset="0"/>
                <a:cs typeface="Palatino" charset="0"/>
              </a:rPr>
              <a:t>Grow leadership and community capacity</a:t>
            </a:r>
            <a:r>
              <a:rPr lang="en-US" sz="2000" dirty="0" smtClean="0">
                <a:latin typeface="+mn-lt"/>
                <a:ea typeface="Palatino" charset="0"/>
                <a:cs typeface="Palatino" charset="0"/>
              </a:rPr>
              <a:t> to engage in and respond to national science policy needs. </a:t>
            </a:r>
          </a:p>
          <a:p>
            <a:pPr marL="457200" indent="-457200">
              <a:buFont typeface="+mj-lt"/>
              <a:buAutoNum type="arabicPeriod"/>
            </a:pPr>
            <a:endParaRPr lang="en-US" sz="2000" dirty="0">
              <a:latin typeface="+mn-lt"/>
              <a:ea typeface="Palatino" charset="0"/>
              <a:cs typeface="Palatino" charset="0"/>
            </a:endParaRPr>
          </a:p>
        </p:txBody>
      </p:sp>
      <p:sp>
        <p:nvSpPr>
          <p:cNvPr id="5" name="Slide Number Placeholder 4"/>
          <p:cNvSpPr>
            <a:spLocks noGrp="1"/>
          </p:cNvSpPr>
          <p:nvPr>
            <p:ph type="sldNum" sz="quarter" idx="12"/>
          </p:nvPr>
        </p:nvSpPr>
        <p:spPr/>
        <p:txBody>
          <a:bodyPr/>
          <a:lstStyle/>
          <a:p>
            <a:fld id="{0A1189FA-E85E-2246-973C-FA5BF0DBB426}" type="slidenum">
              <a:rPr lang="en-US" smtClean="0"/>
              <a:pPr/>
              <a:t>11</a:t>
            </a:fld>
            <a:endParaRPr lang="en-US"/>
          </a:p>
        </p:txBody>
      </p:sp>
    </p:spTree>
    <p:extLst>
      <p:ext uri="{BB962C8B-B14F-4D97-AF65-F5344CB8AC3E}">
        <p14:creationId xmlns:p14="http://schemas.microsoft.com/office/powerpoint/2010/main" val="147589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sz="half" idx="2"/>
          </p:nvPr>
        </p:nvSpPr>
        <p:spPr>
          <a:xfrm>
            <a:off x="457200" y="1215845"/>
            <a:ext cx="8229600" cy="4935661"/>
          </a:xfrm>
        </p:spPr>
        <p:txBody>
          <a:bodyPr>
            <a:noAutofit/>
          </a:bodyPr>
          <a:lstStyle/>
          <a:p>
            <a:pPr marL="0" lvl="0" indent="0">
              <a:buNone/>
            </a:pPr>
            <a:r>
              <a:rPr lang="en-US" sz="1600" dirty="0">
                <a:latin typeface="+mn-lt"/>
              </a:rPr>
              <a:t>Envisioning Future Computing </a:t>
            </a:r>
            <a:r>
              <a:rPr lang="en-US" sz="1600" dirty="0" smtClean="0">
                <a:latin typeface="+mn-lt"/>
              </a:rPr>
              <a:t>Research</a:t>
            </a:r>
          </a:p>
          <a:p>
            <a:pPr lvl="1"/>
            <a:r>
              <a:rPr lang="en-US" sz="1600" dirty="0" smtClean="0">
                <a:latin typeface="+mn-lt"/>
              </a:rPr>
              <a:t>Workshops</a:t>
            </a:r>
          </a:p>
          <a:p>
            <a:pPr lvl="1"/>
            <a:r>
              <a:rPr lang="en-US" sz="1600" dirty="0" smtClean="0">
                <a:latin typeface="+mn-lt"/>
              </a:rPr>
              <a:t>Blue Sky Ideas Conference Tracks</a:t>
            </a:r>
          </a:p>
          <a:p>
            <a:pPr lvl="1"/>
            <a:r>
              <a:rPr lang="en-US" sz="1600" dirty="0">
                <a:latin typeface="+mn-lt"/>
              </a:rPr>
              <a:t>Computing Research Symposia: Addressing National Priorities and Societal Needs </a:t>
            </a:r>
            <a:endParaRPr lang="en-US" sz="1600" dirty="0" smtClean="0">
              <a:latin typeface="+mn-lt"/>
            </a:endParaRPr>
          </a:p>
          <a:p>
            <a:pPr marL="0" indent="0">
              <a:buNone/>
            </a:pPr>
            <a:r>
              <a:rPr lang="en-US" sz="1600" dirty="0" smtClean="0">
                <a:latin typeface="+mn-lt"/>
              </a:rPr>
              <a:t>Engaging </a:t>
            </a:r>
            <a:r>
              <a:rPr lang="en-US" sz="1600" dirty="0">
                <a:latin typeface="+mn-lt"/>
              </a:rPr>
              <a:t>and Aligning with National and Computing Research Priorities </a:t>
            </a:r>
            <a:endParaRPr lang="en-US" sz="1600" dirty="0" smtClean="0">
              <a:latin typeface="+mn-lt"/>
            </a:endParaRPr>
          </a:p>
          <a:p>
            <a:pPr lvl="1"/>
            <a:r>
              <a:rPr lang="en-US" sz="1600" dirty="0" smtClean="0">
                <a:latin typeface="+mn-lt"/>
              </a:rPr>
              <a:t>Outputs of Visioning Activities</a:t>
            </a:r>
          </a:p>
          <a:p>
            <a:pPr lvl="1"/>
            <a:r>
              <a:rPr lang="en-US" sz="1600" dirty="0" smtClean="0">
                <a:latin typeface="+mn-lt"/>
              </a:rPr>
              <a:t>Short Reports / White Papers</a:t>
            </a:r>
          </a:p>
          <a:p>
            <a:pPr lvl="1"/>
            <a:r>
              <a:rPr lang="en-US" sz="1600" dirty="0" smtClean="0">
                <a:latin typeface="+mn-lt"/>
              </a:rPr>
              <a:t>Task Forces</a:t>
            </a:r>
          </a:p>
          <a:p>
            <a:pPr marL="0" lvl="0" indent="0">
              <a:buNone/>
            </a:pPr>
            <a:r>
              <a:rPr lang="en-US" sz="1600" dirty="0">
                <a:latin typeface="+mn-lt"/>
              </a:rPr>
              <a:t>Communicating Future Computing </a:t>
            </a:r>
            <a:r>
              <a:rPr lang="en-US" sz="1600" dirty="0" smtClean="0">
                <a:latin typeface="+mn-lt"/>
              </a:rPr>
              <a:t>Research</a:t>
            </a:r>
          </a:p>
          <a:p>
            <a:pPr lvl="1"/>
            <a:r>
              <a:rPr lang="en-US" sz="1600" dirty="0" smtClean="0">
                <a:latin typeface="+mn-lt"/>
              </a:rPr>
              <a:t>CCC Blog (http://</a:t>
            </a:r>
            <a:r>
              <a:rPr lang="en-US" sz="1600" dirty="0" err="1" smtClean="0">
                <a:latin typeface="+mn-lt"/>
              </a:rPr>
              <a:t>cccblog.org</a:t>
            </a:r>
            <a:r>
              <a:rPr lang="en-US" sz="1600" dirty="0" smtClean="0">
                <a:latin typeface="+mn-lt"/>
              </a:rPr>
              <a:t>)</a:t>
            </a:r>
          </a:p>
          <a:p>
            <a:pPr lvl="1"/>
            <a:r>
              <a:rPr lang="en-US" sz="1600" dirty="0" smtClean="0">
                <a:latin typeface="+mn-lt"/>
              </a:rPr>
              <a:t>Great Innovative Ideas</a:t>
            </a:r>
          </a:p>
          <a:p>
            <a:pPr lvl="1"/>
            <a:r>
              <a:rPr lang="en-US" sz="1600" dirty="0" smtClean="0">
                <a:latin typeface="+mn-lt"/>
              </a:rPr>
              <a:t>Computing Research Symposia</a:t>
            </a:r>
          </a:p>
          <a:p>
            <a:pPr lvl="2"/>
            <a:r>
              <a:rPr lang="en-US" sz="1400" dirty="0" smtClean="0">
                <a:latin typeface="+mn-lt"/>
              </a:rPr>
              <a:t>Fall 2017</a:t>
            </a:r>
          </a:p>
          <a:p>
            <a:pPr marL="0" indent="0">
              <a:buNone/>
            </a:pPr>
            <a:r>
              <a:rPr lang="en-US" sz="1600" dirty="0">
                <a:latin typeface="+mn-lt"/>
              </a:rPr>
              <a:t>Cultivating Computing Leadership and Community Capacity </a:t>
            </a:r>
            <a:endParaRPr lang="en-US" sz="1600" dirty="0" smtClean="0">
              <a:latin typeface="+mn-lt"/>
            </a:endParaRPr>
          </a:p>
          <a:p>
            <a:pPr lvl="1"/>
            <a:r>
              <a:rPr lang="en-US" sz="1600" dirty="0" smtClean="0">
                <a:latin typeface="+mn-lt"/>
              </a:rPr>
              <a:t>Postdoc Best Practices</a:t>
            </a:r>
          </a:p>
          <a:p>
            <a:pPr lvl="1"/>
            <a:r>
              <a:rPr lang="en-US" sz="1600" dirty="0" smtClean="0">
                <a:latin typeface="+mn-lt"/>
              </a:rPr>
              <a:t>Industry – Academic Collaborations</a:t>
            </a:r>
          </a:p>
          <a:p>
            <a:pPr lvl="1"/>
            <a:r>
              <a:rPr lang="en-US" sz="1600" dirty="0" smtClean="0">
                <a:latin typeface="+mn-lt"/>
              </a:rPr>
              <a:t>Computing Innovation Fellows (</a:t>
            </a:r>
            <a:r>
              <a:rPr lang="en-US" sz="1600" dirty="0" err="1" smtClean="0">
                <a:latin typeface="+mn-lt"/>
              </a:rPr>
              <a:t>CIFellows</a:t>
            </a:r>
            <a:r>
              <a:rPr lang="en-US" sz="1600" dirty="0" smtClean="0">
                <a:latin typeface="+mn-lt"/>
              </a:rPr>
              <a:t>) Project</a:t>
            </a:r>
          </a:p>
          <a:p>
            <a:pPr lvl="1"/>
            <a:r>
              <a:rPr lang="en-US" sz="1600" dirty="0" smtClean="0">
                <a:latin typeface="+mn-lt"/>
              </a:rPr>
              <a:t>Leadership in Science Policy Institute (LiSPI)</a:t>
            </a:r>
            <a:endParaRPr lang="en-US" sz="1600" dirty="0">
              <a:latin typeface="+mn-lt"/>
            </a:endParaRPr>
          </a:p>
        </p:txBody>
      </p:sp>
      <p:sp>
        <p:nvSpPr>
          <p:cNvPr id="4" name="Slide Number Placeholder 3"/>
          <p:cNvSpPr>
            <a:spLocks noGrp="1"/>
          </p:cNvSpPr>
          <p:nvPr>
            <p:ph type="sldNum" sz="quarter" idx="4294967295"/>
          </p:nvPr>
        </p:nvSpPr>
        <p:spPr>
          <a:xfrm>
            <a:off x="0" y="6356350"/>
            <a:ext cx="2133600" cy="365125"/>
          </a:xfrm>
          <a:prstGeom prst="rect">
            <a:avLst/>
          </a:prstGeom>
        </p:spPr>
        <p:txBody>
          <a:bodyPr/>
          <a:lstStyle/>
          <a:p>
            <a:fld id="{0A1189FA-E85E-2246-973C-FA5BF0DBB426}" type="slidenum">
              <a:rPr lang="en-US" smtClean="0"/>
              <a:pPr/>
              <a:t>12</a:t>
            </a:fld>
            <a:endParaRPr lang="en-US"/>
          </a:p>
        </p:txBody>
      </p:sp>
    </p:spTree>
    <p:extLst>
      <p:ext uri="{BB962C8B-B14F-4D97-AF65-F5344CB8AC3E}">
        <p14:creationId xmlns:p14="http://schemas.microsoft.com/office/powerpoint/2010/main" val="123178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81486" y="5801739"/>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smtClean="0"/>
              <a:t>Visioning Processes</a:t>
            </a:r>
            <a:endParaRPr lang="en-US" dirty="0"/>
          </a:p>
        </p:txBody>
      </p:sp>
      <p:sp>
        <p:nvSpPr>
          <p:cNvPr id="6" name="Content Placeholder 5"/>
          <p:cNvSpPr>
            <a:spLocks noGrp="1"/>
          </p:cNvSpPr>
          <p:nvPr>
            <p:ph sz="half" idx="2"/>
          </p:nvPr>
        </p:nvSpPr>
        <p:spPr>
          <a:xfrm>
            <a:off x="457200" y="1544177"/>
            <a:ext cx="8229600" cy="4115789"/>
          </a:xfrm>
          <a:prstGeom prst="rect">
            <a:avLst/>
          </a:prstGeom>
        </p:spPr>
        <p:txBody>
          <a:bodyPr/>
          <a:lstStyle/>
          <a:p>
            <a:r>
              <a:rPr lang="en-US" dirty="0" smtClean="0">
                <a:latin typeface="+mn-lt"/>
                <a:ea typeface="Palatino" charset="0"/>
                <a:cs typeface="Palatino" charset="0"/>
              </a:rPr>
              <a:t>Periodic RFP for Community Initiated Activities</a:t>
            </a:r>
          </a:p>
          <a:p>
            <a:r>
              <a:rPr lang="en-US" dirty="0" smtClean="0">
                <a:latin typeface="+mn-lt"/>
                <a:ea typeface="Palatino" charset="0"/>
                <a:cs typeface="Palatino" charset="0"/>
              </a:rPr>
              <a:t>~6 workshops per year in the last 3 years</a:t>
            </a:r>
          </a:p>
          <a:p>
            <a:r>
              <a:rPr lang="en-US" dirty="0" smtClean="0">
                <a:latin typeface="+mn-lt"/>
                <a:ea typeface="Palatino" charset="0"/>
                <a:cs typeface="Palatino" charset="0"/>
              </a:rPr>
              <a:t>Top-down (agency initiated)</a:t>
            </a:r>
          </a:p>
          <a:p>
            <a:r>
              <a:rPr lang="en-US" dirty="0" smtClean="0">
                <a:latin typeface="+mn-lt"/>
                <a:ea typeface="Palatino" charset="0"/>
                <a:cs typeface="Palatino" charset="0"/>
              </a:rPr>
              <a:t>Bottom-up (open call)</a:t>
            </a:r>
          </a:p>
          <a:p>
            <a:r>
              <a:rPr lang="en-US" dirty="0" smtClean="0">
                <a:latin typeface="+mn-lt"/>
                <a:ea typeface="Palatino" charset="0"/>
                <a:cs typeface="Palatino" charset="0"/>
              </a:rPr>
              <a:t>Sideways (council initiated, joint with other agencies,….)</a:t>
            </a:r>
          </a:p>
          <a:p>
            <a:endParaRPr lang="en-US" dirty="0">
              <a:latin typeface="+mn-lt"/>
              <a:ea typeface="Palatino" charset="0"/>
              <a:cs typeface="Palatino" charset="0"/>
            </a:endParaRPr>
          </a:p>
        </p:txBody>
      </p:sp>
      <p:sp>
        <p:nvSpPr>
          <p:cNvPr id="3" name="TextBox 2"/>
          <p:cNvSpPr txBox="1"/>
          <p:nvPr/>
        </p:nvSpPr>
        <p:spPr>
          <a:xfrm>
            <a:off x="7037637" y="5237376"/>
            <a:ext cx="1306820" cy="738664"/>
          </a:xfrm>
          <a:prstGeom prst="rect">
            <a:avLst/>
          </a:prstGeom>
          <a:noFill/>
        </p:spPr>
        <p:txBody>
          <a:bodyPr wrap="square" rtlCol="0">
            <a:spAutoFit/>
          </a:bodyPr>
          <a:lstStyle/>
          <a:p>
            <a:pPr algn="ctr"/>
            <a:r>
              <a:rPr lang="en-US" sz="1400" dirty="0" smtClean="0"/>
              <a:t>Cybersecurity for Manufacturers</a:t>
            </a:r>
            <a:endParaRPr lang="en-US" sz="1400" dirty="0"/>
          </a:p>
        </p:txBody>
      </p:sp>
      <p:sp>
        <p:nvSpPr>
          <p:cNvPr id="7" name="TextBox 6"/>
          <p:cNvSpPr txBox="1"/>
          <p:nvPr/>
        </p:nvSpPr>
        <p:spPr>
          <a:xfrm>
            <a:off x="5136874" y="5294683"/>
            <a:ext cx="1225249" cy="523220"/>
          </a:xfrm>
          <a:prstGeom prst="rect">
            <a:avLst/>
          </a:prstGeom>
          <a:noFill/>
        </p:spPr>
        <p:txBody>
          <a:bodyPr wrap="square" rtlCol="0">
            <a:spAutoFit/>
          </a:bodyPr>
          <a:lstStyle/>
          <a:p>
            <a:r>
              <a:rPr lang="en-US" sz="1400" dirty="0" smtClean="0"/>
              <a:t>Sociotechnical </a:t>
            </a:r>
            <a:r>
              <a:rPr lang="en-US" sz="1400" dirty="0" err="1" smtClean="0"/>
              <a:t>Cybersecurity</a:t>
            </a:r>
            <a:endParaRPr lang="en-US" sz="1400" dirty="0"/>
          </a:p>
        </p:txBody>
      </p:sp>
      <p:sp>
        <p:nvSpPr>
          <p:cNvPr id="9" name="TextBox 8"/>
          <p:cNvSpPr txBox="1"/>
          <p:nvPr/>
        </p:nvSpPr>
        <p:spPr>
          <a:xfrm>
            <a:off x="3617842" y="5294683"/>
            <a:ext cx="1059656" cy="523220"/>
          </a:xfrm>
          <a:prstGeom prst="rect">
            <a:avLst/>
          </a:prstGeom>
          <a:noFill/>
        </p:spPr>
        <p:txBody>
          <a:bodyPr wrap="square" rtlCol="0">
            <a:spAutoFit/>
          </a:bodyPr>
          <a:lstStyle/>
          <a:p>
            <a:pPr algn="ctr"/>
            <a:r>
              <a:rPr lang="en-US" sz="1400" dirty="0" smtClean="0"/>
              <a:t>Smart Health</a:t>
            </a:r>
            <a:endParaRPr lang="en-US" sz="1400" dirty="0"/>
          </a:p>
        </p:txBody>
      </p:sp>
      <p:sp>
        <p:nvSpPr>
          <p:cNvPr id="11" name="TextBox 10"/>
          <p:cNvSpPr txBox="1"/>
          <p:nvPr/>
        </p:nvSpPr>
        <p:spPr>
          <a:xfrm>
            <a:off x="1628261" y="5252838"/>
            <a:ext cx="1659359" cy="954107"/>
          </a:xfrm>
          <a:prstGeom prst="rect">
            <a:avLst/>
          </a:prstGeom>
          <a:noFill/>
        </p:spPr>
        <p:txBody>
          <a:bodyPr wrap="square" rtlCol="0">
            <a:spAutoFit/>
          </a:bodyPr>
          <a:lstStyle/>
          <a:p>
            <a:pPr algn="ctr"/>
            <a:r>
              <a:rPr lang="en-US" sz="1400" dirty="0" smtClean="0"/>
              <a:t>Nanotechnology-inspired Information Processing Systems</a:t>
            </a:r>
            <a:endParaRPr lang="en-US" sz="1400" dirty="0"/>
          </a:p>
        </p:txBody>
      </p:sp>
      <p:sp>
        <p:nvSpPr>
          <p:cNvPr id="14" name="TextBox 13"/>
          <p:cNvSpPr txBox="1"/>
          <p:nvPr/>
        </p:nvSpPr>
        <p:spPr>
          <a:xfrm>
            <a:off x="385940" y="5237376"/>
            <a:ext cx="1082748" cy="738664"/>
          </a:xfrm>
          <a:prstGeom prst="rect">
            <a:avLst/>
          </a:prstGeom>
          <a:noFill/>
        </p:spPr>
        <p:txBody>
          <a:bodyPr wrap="square" rtlCol="0">
            <a:spAutoFit/>
          </a:bodyPr>
          <a:lstStyle/>
          <a:p>
            <a:pPr algn="ctr"/>
            <a:r>
              <a:rPr lang="en-US" sz="1400" dirty="0" smtClean="0"/>
              <a:t>Cyber Social Learning Systems</a:t>
            </a:r>
            <a:endParaRPr lang="en-US" sz="1400" dirty="0"/>
          </a:p>
        </p:txBody>
      </p:sp>
      <p:pic>
        <p:nvPicPr>
          <p:cNvPr id="12" name="Picture 11" descr="doctors-on-ip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7843" y="4012599"/>
            <a:ext cx="1059655" cy="1052637"/>
          </a:xfrm>
          <a:prstGeom prst="rect">
            <a:avLst/>
          </a:prstGeom>
        </p:spPr>
      </p:pic>
      <p:pic>
        <p:nvPicPr>
          <p:cNvPr id="15" name="Picture 14" descr="machine-learning-180x18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609" y="4005157"/>
            <a:ext cx="1060079" cy="1060079"/>
          </a:xfrm>
          <a:prstGeom prst="rect">
            <a:avLst/>
          </a:prstGeom>
        </p:spPr>
      </p:pic>
      <p:pic>
        <p:nvPicPr>
          <p:cNvPr id="16" name="Picture 15" descr="Manufacturing_equipment_09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8331" y="4012599"/>
            <a:ext cx="1102011" cy="1102011"/>
          </a:xfrm>
          <a:prstGeom prst="rect">
            <a:avLst/>
          </a:prstGeom>
        </p:spPr>
      </p:pic>
      <p:pic>
        <p:nvPicPr>
          <p:cNvPr id="17" name="Picture 16" descr="US-Map-Detail-180x18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7834" y="4005157"/>
            <a:ext cx="1052637" cy="1052637"/>
          </a:xfrm>
          <a:prstGeom prst="rect">
            <a:avLst/>
          </a:prstGeom>
        </p:spPr>
      </p:pic>
      <p:pic>
        <p:nvPicPr>
          <p:cNvPr id="18" name="Picture 17" descr="Nanotech-inspired-180x180.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8485" y="4012599"/>
            <a:ext cx="1052637" cy="1052637"/>
          </a:xfrm>
          <a:prstGeom prst="rect">
            <a:avLst/>
          </a:prstGeom>
        </p:spPr>
      </p:pic>
      <p:sp>
        <p:nvSpPr>
          <p:cNvPr id="2" name="Slide Number Placeholder 1"/>
          <p:cNvSpPr>
            <a:spLocks noGrp="1"/>
          </p:cNvSpPr>
          <p:nvPr>
            <p:ph type="sldNum" sz="quarter" idx="12"/>
          </p:nvPr>
        </p:nvSpPr>
        <p:spPr/>
        <p:txBody>
          <a:bodyPr/>
          <a:lstStyle/>
          <a:p>
            <a:fld id="{0A1189FA-E85E-2246-973C-FA5BF0DBB426}" type="slidenum">
              <a:rPr lang="en-US" smtClean="0"/>
              <a:pPr/>
              <a:t>13</a:t>
            </a:fld>
            <a:endParaRPr lang="en-US"/>
          </a:p>
        </p:txBody>
      </p:sp>
      <p:sp>
        <p:nvSpPr>
          <p:cNvPr id="19" name="Rectangle 18"/>
          <p:cNvSpPr/>
          <p:nvPr/>
        </p:nvSpPr>
        <p:spPr>
          <a:xfrm>
            <a:off x="410491" y="4020608"/>
            <a:ext cx="1058197" cy="1044628"/>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958485" y="4012599"/>
            <a:ext cx="1052637" cy="1052637"/>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617842" y="4005157"/>
            <a:ext cx="1059656" cy="106007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247833" y="4001363"/>
            <a:ext cx="1052637" cy="1063873"/>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188331" y="4018754"/>
            <a:ext cx="1102011" cy="1095856"/>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06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VISIONING Activities</a:t>
            </a:r>
            <a:endParaRPr lang="en-US" dirty="0"/>
          </a:p>
        </p:txBody>
      </p:sp>
      <p:sp>
        <p:nvSpPr>
          <p:cNvPr id="3" name="Content Placeholder 2"/>
          <p:cNvSpPr>
            <a:spLocks noGrp="1"/>
          </p:cNvSpPr>
          <p:nvPr>
            <p:ph sz="half" idx="2"/>
          </p:nvPr>
        </p:nvSpPr>
        <p:spPr>
          <a:xfrm>
            <a:off x="457200" y="1159333"/>
            <a:ext cx="4612341" cy="5833138"/>
          </a:xfrm>
        </p:spPr>
        <p:txBody>
          <a:bodyPr>
            <a:normAutofit/>
          </a:bodyPr>
          <a:lstStyle/>
          <a:p>
            <a:r>
              <a:rPr lang="en-US" dirty="0" smtClean="0">
                <a:latin typeface="+mn-lt"/>
                <a:ea typeface="Palatino" charset="0"/>
                <a:cs typeface="Palatino" charset="0"/>
              </a:rPr>
              <a:t>Over 45 visioning activities in 11-year history </a:t>
            </a:r>
          </a:p>
          <a:p>
            <a:r>
              <a:rPr lang="en-US" dirty="0" smtClean="0">
                <a:latin typeface="+mn-lt"/>
                <a:ea typeface="Palatino" charset="0"/>
                <a:cs typeface="Palatino" charset="0"/>
              </a:rPr>
              <a:t>Average of 6 activities per year in the last 4 years</a:t>
            </a:r>
          </a:p>
          <a:p>
            <a:r>
              <a:rPr lang="en-US" dirty="0" smtClean="0">
                <a:latin typeface="+mn-lt"/>
                <a:ea typeface="Palatino" charset="0"/>
                <a:cs typeface="Palatino" charset="0"/>
              </a:rPr>
              <a:t>Research areas include:</a:t>
            </a:r>
          </a:p>
          <a:p>
            <a:pPr lvl="1"/>
            <a:r>
              <a:rPr lang="en-US" dirty="0" smtClean="0">
                <a:latin typeface="+mn-lt"/>
                <a:ea typeface="Palatino" charset="0"/>
                <a:cs typeface="Palatino" charset="0"/>
              </a:rPr>
              <a:t>Smart and Pervasive Health</a:t>
            </a:r>
          </a:p>
          <a:p>
            <a:pPr lvl="1"/>
            <a:r>
              <a:rPr lang="en-US" dirty="0" smtClean="0">
                <a:latin typeface="+mn-lt"/>
                <a:ea typeface="Palatino" charset="0"/>
                <a:cs typeface="Palatino" charset="0"/>
              </a:rPr>
              <a:t>Nanotechnology-inspired Information Processing Systems</a:t>
            </a:r>
          </a:p>
          <a:p>
            <a:pPr lvl="1"/>
            <a:r>
              <a:rPr lang="en-US" dirty="0" smtClean="0">
                <a:latin typeface="+mn-lt"/>
                <a:ea typeface="Palatino" charset="0"/>
                <a:cs typeface="Palatino" charset="0"/>
              </a:rPr>
              <a:t>Cyber Social Learning Systems </a:t>
            </a:r>
          </a:p>
          <a:p>
            <a:pPr lvl="1"/>
            <a:r>
              <a:rPr lang="en-US" dirty="0" smtClean="0">
                <a:latin typeface="+mn-lt"/>
                <a:ea typeface="Palatino" charset="0"/>
                <a:cs typeface="Palatino" charset="0"/>
              </a:rPr>
              <a:t>Privacy by Design </a:t>
            </a:r>
          </a:p>
          <a:p>
            <a:pPr lvl="1"/>
            <a:r>
              <a:rPr lang="en-US" dirty="0" smtClean="0">
                <a:latin typeface="+mn-lt"/>
                <a:ea typeface="Palatino" charset="0"/>
                <a:cs typeface="Palatino" charset="0"/>
              </a:rPr>
              <a:t>BRAIN Initiative</a:t>
            </a:r>
          </a:p>
          <a:p>
            <a:pPr lvl="1"/>
            <a:r>
              <a:rPr lang="en-US" dirty="0" smtClean="0">
                <a:latin typeface="+mn-lt"/>
                <a:ea typeface="Palatino" charset="0"/>
                <a:cs typeface="Palatino" charset="0"/>
              </a:rPr>
              <a:t>Inclusive Access</a:t>
            </a:r>
          </a:p>
          <a:p>
            <a:pPr lvl="1"/>
            <a:r>
              <a:rPr lang="en-US" dirty="0" smtClean="0">
                <a:latin typeface="+mn-lt"/>
                <a:ea typeface="Palatino" charset="0"/>
                <a:cs typeface="Palatino" charset="0"/>
              </a:rPr>
              <a:t>Personalized Education</a:t>
            </a:r>
          </a:p>
          <a:p>
            <a:r>
              <a:rPr lang="en-US" dirty="0" smtClean="0">
                <a:latin typeface="+mn-lt"/>
                <a:ea typeface="Palatino" charset="0"/>
                <a:cs typeface="Palatino" charset="0"/>
              </a:rPr>
              <a:t>13 workshop reports released </a:t>
            </a:r>
            <a:br>
              <a:rPr lang="en-US" dirty="0" smtClean="0">
                <a:latin typeface="+mn-lt"/>
                <a:ea typeface="Palatino" charset="0"/>
                <a:cs typeface="Palatino" charset="0"/>
              </a:rPr>
            </a:br>
            <a:r>
              <a:rPr lang="en-US" dirty="0" smtClean="0">
                <a:latin typeface="+mn-lt"/>
                <a:ea typeface="Palatino" charset="0"/>
                <a:cs typeface="Palatino" charset="0"/>
              </a:rPr>
              <a:t>in past 4 years</a:t>
            </a:r>
          </a:p>
          <a:p>
            <a:r>
              <a:rPr lang="en-US" dirty="0" smtClean="0">
                <a:latin typeface="+mn-lt"/>
                <a:ea typeface="Palatino" charset="0"/>
                <a:cs typeface="Palatino" charset="0"/>
              </a:rPr>
              <a:t>20 white papers released </a:t>
            </a:r>
            <a:br>
              <a:rPr lang="en-US" dirty="0" smtClean="0">
                <a:latin typeface="+mn-lt"/>
                <a:ea typeface="Palatino" charset="0"/>
                <a:cs typeface="Palatino" charset="0"/>
              </a:rPr>
            </a:br>
            <a:r>
              <a:rPr lang="en-US" dirty="0" smtClean="0">
                <a:latin typeface="+mn-lt"/>
                <a:ea typeface="Palatino" charset="0"/>
                <a:cs typeface="Palatino" charset="0"/>
              </a:rPr>
              <a:t>in past 4 years </a:t>
            </a:r>
          </a:p>
        </p:txBody>
      </p:sp>
      <p:graphicFrame>
        <p:nvGraphicFramePr>
          <p:cNvPr id="4" name="Content Placeholder 4"/>
          <p:cNvGraphicFramePr>
            <a:graphicFrameLocks/>
          </p:cNvGraphicFramePr>
          <p:nvPr>
            <p:extLst>
              <p:ext uri="{D42A27DB-BD31-4B8C-83A1-F6EECF244321}">
                <p14:modId xmlns:p14="http://schemas.microsoft.com/office/powerpoint/2010/main" val="1352270750"/>
              </p:ext>
            </p:extLst>
          </p:nvPr>
        </p:nvGraphicFramePr>
        <p:xfrm>
          <a:off x="5069541" y="274638"/>
          <a:ext cx="3942225" cy="6171984"/>
        </p:xfrm>
        <a:graphic>
          <a:graphicData uri="http://schemas.openxmlformats.org/drawingml/2006/table">
            <a:tbl>
              <a:tblPr firstRow="1" firstCol="1" bandRow="1">
                <a:tableStyleId>{85BE263C-DBD7-4A20-BB59-AAB30ACAA65A}</a:tableStyleId>
              </a:tblPr>
              <a:tblGrid>
                <a:gridCol w="2175942"/>
                <a:gridCol w="1766283"/>
              </a:tblGrid>
              <a:tr h="277618">
                <a:tc>
                  <a:txBody>
                    <a:bodyPr/>
                    <a:lstStyle/>
                    <a:p>
                      <a:pPr marL="0" marR="0">
                        <a:spcBef>
                          <a:spcPts val="0"/>
                        </a:spcBef>
                        <a:spcAft>
                          <a:spcPts val="0"/>
                        </a:spcAft>
                      </a:pPr>
                      <a:r>
                        <a:rPr lang="en-US" sz="1600" dirty="0" smtClean="0">
                          <a:effectLst/>
                        </a:rPr>
                        <a:t>Workshop</a:t>
                      </a:r>
                      <a:endParaRPr lang="en-US" sz="1600" dirty="0">
                        <a:solidFill>
                          <a:schemeClr val="bg1"/>
                        </a:solidFill>
                        <a:effectLst/>
                        <a:latin typeface="Times New Roman" charset="0"/>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600" dirty="0" smtClean="0">
                          <a:effectLst/>
                        </a:rPr>
                        <a:t>Date</a:t>
                      </a:r>
                      <a:endParaRPr lang="en-US" sz="1600" dirty="0">
                        <a:solidFill>
                          <a:schemeClr val="bg1"/>
                        </a:solidFill>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531477">
                <a:tc>
                  <a:txBody>
                    <a:bodyPr/>
                    <a:lstStyle/>
                    <a:p>
                      <a:pPr marL="0" marR="0">
                        <a:spcBef>
                          <a:spcPts val="0"/>
                        </a:spcBef>
                        <a:spcAft>
                          <a:spcPts val="0"/>
                        </a:spcAft>
                      </a:pPr>
                      <a:r>
                        <a:rPr lang="en-US" sz="1400" b="1" dirty="0" smtClean="0">
                          <a:effectLst/>
                          <a:latin typeface="+mn-lt"/>
                          <a:ea typeface="Calibri" charset="0"/>
                        </a:rPr>
                        <a:t>Quantum Computing</a:t>
                      </a:r>
                      <a:endParaRPr lang="en-US" sz="1400" b="1" dirty="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latin typeface="+mn-lt"/>
                          <a:ea typeface="Calibri" charset="0"/>
                        </a:rPr>
                        <a:t>May 22-23, 2018</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1477">
                <a:tc>
                  <a:txBody>
                    <a:bodyPr/>
                    <a:lstStyle/>
                    <a:p>
                      <a:pPr marL="0" marR="0">
                        <a:spcBef>
                          <a:spcPts val="0"/>
                        </a:spcBef>
                        <a:spcAft>
                          <a:spcPts val="0"/>
                        </a:spcAft>
                      </a:pPr>
                      <a:r>
                        <a:rPr lang="en-US" sz="1400" b="1" dirty="0" smtClean="0">
                          <a:effectLst/>
                          <a:latin typeface="+mn-lt"/>
                          <a:ea typeface="Calibri" charset="0"/>
                        </a:rPr>
                        <a:t>Digital Computing Beyond Moore’s Law</a:t>
                      </a:r>
                      <a:endParaRPr lang="en-US" sz="1400" b="1" dirty="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latin typeface="+mn-lt"/>
                          <a:ea typeface="Calibri" charset="0"/>
                        </a:rPr>
                        <a:t>May 3-4,</a:t>
                      </a:r>
                      <a:r>
                        <a:rPr lang="en-US" sz="1400" baseline="0" dirty="0" smtClean="0">
                          <a:effectLst/>
                          <a:latin typeface="+mn-lt"/>
                          <a:ea typeface="Calibri" charset="0"/>
                        </a:rPr>
                        <a:t> 2018</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6334">
                <a:tc>
                  <a:txBody>
                    <a:bodyPr/>
                    <a:lstStyle/>
                    <a:p>
                      <a:pPr marL="0" marR="0">
                        <a:spcBef>
                          <a:spcPts val="0"/>
                        </a:spcBef>
                        <a:spcAft>
                          <a:spcPts val="0"/>
                        </a:spcAft>
                      </a:pPr>
                      <a:r>
                        <a:rPr lang="en-US" sz="1400" b="1" dirty="0" smtClean="0">
                          <a:effectLst/>
                          <a:latin typeface="+mn-lt"/>
                          <a:ea typeface="Calibri" charset="0"/>
                        </a:rPr>
                        <a:t>Robotic Materials</a:t>
                      </a:r>
                      <a:endParaRPr lang="en-US" sz="1400" b="1" dirty="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latin typeface="+mn-lt"/>
                          <a:ea typeface="Calibri" charset="0"/>
                        </a:rPr>
                        <a:t>April</a:t>
                      </a:r>
                      <a:r>
                        <a:rPr lang="en-US" sz="1400" baseline="0" dirty="0" smtClean="0">
                          <a:effectLst/>
                          <a:latin typeface="+mn-lt"/>
                          <a:ea typeface="Calibri" charset="0"/>
                        </a:rPr>
                        <a:t> 23-24, 2018</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1477">
                <a:tc>
                  <a:txBody>
                    <a:bodyPr/>
                    <a:lstStyle/>
                    <a:p>
                      <a:pPr marL="0" marR="0">
                        <a:spcBef>
                          <a:spcPts val="0"/>
                        </a:spcBef>
                        <a:spcAft>
                          <a:spcPts val="0"/>
                        </a:spcAft>
                      </a:pPr>
                      <a:r>
                        <a:rPr lang="en-US" sz="1400" b="1" dirty="0" smtClean="0">
                          <a:effectLst/>
                          <a:latin typeface="+mn-lt"/>
                          <a:ea typeface="Calibri" charset="0"/>
                        </a:rPr>
                        <a:t>Sociotechnical Interventions</a:t>
                      </a:r>
                      <a:r>
                        <a:rPr lang="en-US" sz="1400" b="1" baseline="0" dirty="0" smtClean="0">
                          <a:effectLst/>
                          <a:latin typeface="+mn-lt"/>
                          <a:ea typeface="Calibri" charset="0"/>
                        </a:rPr>
                        <a:t> for Health Disparity Reductions</a:t>
                      </a:r>
                      <a:endParaRPr lang="en-US" sz="1400" b="1" dirty="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latin typeface="+mn-lt"/>
                          <a:ea typeface="Calibri" charset="0"/>
                        </a:rPr>
                        <a:t>April 9-10, 2018</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1477">
                <a:tc>
                  <a:txBody>
                    <a:bodyPr/>
                    <a:lstStyle/>
                    <a:p>
                      <a:pPr marL="0" marR="0">
                        <a:spcBef>
                          <a:spcPts val="0"/>
                        </a:spcBef>
                        <a:spcAft>
                          <a:spcPts val="0"/>
                        </a:spcAft>
                      </a:pPr>
                      <a:r>
                        <a:rPr lang="en-US" sz="1400" b="1" dirty="0" smtClean="0">
                          <a:effectLst/>
                          <a:latin typeface="+mn-lt"/>
                          <a:ea typeface="Calibri" charset="0"/>
                        </a:rPr>
                        <a:t>Fair Representation and Fair Interactive Learning</a:t>
                      </a:r>
                      <a:endParaRPr lang="en-US" sz="1400" b="1" dirty="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latin typeface="+mn-lt"/>
                          <a:ea typeface="Calibri" charset="0"/>
                        </a:rPr>
                        <a:t>March 18-19,</a:t>
                      </a:r>
                      <a:r>
                        <a:rPr lang="en-US" sz="1400" baseline="0" dirty="0" smtClean="0">
                          <a:effectLst/>
                          <a:latin typeface="+mn-lt"/>
                          <a:ea typeface="Calibri" charset="0"/>
                        </a:rPr>
                        <a:t> 2018</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983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Sociotechnical </a:t>
                      </a:r>
                      <a:r>
                        <a:rPr lang="en-US" sz="1400" dirty="0" err="1" smtClean="0"/>
                        <a:t>Cybersecurity</a:t>
                      </a:r>
                      <a:r>
                        <a:rPr lang="en-US" sz="1400" dirty="0" smtClean="0"/>
                        <a:t> Workshop 2</a:t>
                      </a:r>
                    </a:p>
                    <a:p>
                      <a:pPr marL="0" marR="0">
                        <a:spcBef>
                          <a:spcPts val="0"/>
                        </a:spcBef>
                        <a:spcAft>
                          <a:spcPts val="0"/>
                        </a:spcAft>
                      </a:pPr>
                      <a:endParaRPr lang="en-US" sz="1400" b="0" dirty="0">
                        <a:effectLst/>
                        <a:latin typeface="Times New Roman" charset="0"/>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August</a:t>
                      </a:r>
                      <a:r>
                        <a:rPr lang="en-US" sz="1400" baseline="0" dirty="0" smtClean="0">
                          <a:effectLst/>
                        </a:rPr>
                        <a:t> 8-9, 2017</a:t>
                      </a:r>
                      <a:endParaRPr lang="en-US" sz="1400" baseline="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418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AAAI Symposium</a:t>
                      </a:r>
                      <a:r>
                        <a:rPr lang="en-US" sz="1400" baseline="0" dirty="0" smtClean="0"/>
                        <a:t> on AI for Social </a:t>
                      </a:r>
                      <a:r>
                        <a:rPr lang="en-US" sz="1400" baseline="0" dirty="0" smtClean="0"/>
                        <a:t>Good</a:t>
                      </a:r>
                      <a:endParaRPr lang="en-US" sz="1400" dirty="0" smtClean="0"/>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March 27-29, 2017</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17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Cyber Security for Manufacturers </a:t>
                      </a:r>
                      <a:endParaRPr lang="en-US" sz="1400" b="0" dirty="0" smtClean="0"/>
                    </a:p>
                    <a:p>
                      <a:endParaRPr lang="en-US" sz="1400" dirty="0">
                        <a:latin typeface="+mn-lt"/>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March 14-15, 2017</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29536">
                <a:tc>
                  <a:txBody>
                    <a:bodyPr/>
                    <a:lstStyle/>
                    <a:p>
                      <a:r>
                        <a:rPr lang="en-US" sz="1400" dirty="0" smtClean="0"/>
                        <a:t>Cyber-Social Learning Systems Workshop 3</a:t>
                      </a:r>
                      <a:endParaRPr lang="en-US" sz="1400" b="0" dirty="0" smtClean="0"/>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January</a:t>
                      </a:r>
                      <a:r>
                        <a:rPr lang="en-US" sz="1400" baseline="0" dirty="0" smtClean="0">
                          <a:effectLst/>
                        </a:rPr>
                        <a:t> 24-25, 2017</a:t>
                      </a:r>
                      <a:endParaRPr lang="en-US" sz="1400" baseline="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1331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Sociotechnical </a:t>
                      </a:r>
                      <a:r>
                        <a:rPr lang="en-US" sz="1400" dirty="0" err="1" smtClean="0"/>
                        <a:t>Cybersecurity</a:t>
                      </a:r>
                      <a:r>
                        <a:rPr lang="en-US" sz="1400" dirty="0" smtClean="0"/>
                        <a:t> Workshop 1</a:t>
                      </a:r>
                      <a:endParaRPr lang="en-US" sz="1400" b="0" dirty="0" smtClean="0"/>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December 12-13, 2016</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98646">
                <a:tc>
                  <a:txBody>
                    <a:bodyPr/>
                    <a:lstStyle/>
                    <a:p>
                      <a:r>
                        <a:rPr lang="en-US" sz="1400" dirty="0" smtClean="0"/>
                        <a:t>Discovery and innovation</a:t>
                      </a:r>
                      <a:r>
                        <a:rPr lang="en-US" sz="1400" baseline="0" dirty="0" smtClean="0"/>
                        <a:t> in Smart and Pervasive Health</a:t>
                      </a:r>
                      <a:endParaRPr lang="en-US" sz="1400" b="0" dirty="0" smtClean="0"/>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December 5-6, 2016</a:t>
                      </a:r>
                      <a:endParaRPr lang="en-US" sz="1400" baseline="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4620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1189FA-E85E-2246-973C-FA5BF0DBB426}" type="slidenum">
              <a:rPr lang="en-US" smtClean="0"/>
              <a:pPr/>
              <a:t>15</a:t>
            </a:fld>
            <a:endParaRPr lang="en-US"/>
          </a:p>
        </p:txBody>
      </p:sp>
      <p:sp>
        <p:nvSpPr>
          <p:cNvPr id="7" name="Title 1"/>
          <p:cNvSpPr>
            <a:spLocks noGrp="1"/>
          </p:cNvSpPr>
          <p:nvPr>
            <p:ph type="title"/>
          </p:nvPr>
        </p:nvSpPr>
        <p:spPr>
          <a:xfrm>
            <a:off x="457200" y="274638"/>
            <a:ext cx="8229600" cy="1143000"/>
          </a:xfrm>
        </p:spPr>
        <p:txBody>
          <a:bodyPr/>
          <a:lstStyle/>
          <a:p>
            <a:r>
              <a:rPr lang="en-US" dirty="0" smtClean="0"/>
              <a:t>Blue Sky</a:t>
            </a:r>
            <a:endParaRPr lang="en-US" dirty="0"/>
          </a:p>
        </p:txBody>
      </p:sp>
      <p:sp>
        <p:nvSpPr>
          <p:cNvPr id="8" name="Rectangle 7"/>
          <p:cNvSpPr/>
          <p:nvPr/>
        </p:nvSpPr>
        <p:spPr>
          <a:xfrm>
            <a:off x="546161" y="1253713"/>
            <a:ext cx="4780261" cy="4616648"/>
          </a:xfrm>
          <a:prstGeom prst="rect">
            <a:avLst/>
          </a:prstGeom>
        </p:spPr>
        <p:txBody>
          <a:bodyPr wrap="square">
            <a:spAutoFit/>
          </a:bodyPr>
          <a:lstStyle/>
          <a:p>
            <a:r>
              <a:rPr lang="en-US" sz="2400" b="1" dirty="0" smtClean="0">
                <a:ea typeface="Palatino" charset="0"/>
                <a:cs typeface="Palatino" charset="0"/>
              </a:rPr>
              <a:t>Goal </a:t>
            </a:r>
            <a:r>
              <a:rPr lang="en-US" sz="2400" dirty="0" smtClean="0">
                <a:ea typeface="Palatino" charset="0"/>
                <a:cs typeface="Palatino" charset="0"/>
              </a:rPr>
              <a:t>- Help conferences reach out beyond the usual research papers. Papers are opened ended and possibly “outrageous” or “wacky.”</a:t>
            </a:r>
          </a:p>
          <a:p>
            <a:endParaRPr lang="en-US" sz="1000" dirty="0" smtClean="0">
              <a:ea typeface="Palatino" charset="0"/>
              <a:cs typeface="Palatino" charset="0"/>
            </a:endParaRPr>
          </a:p>
          <a:p>
            <a:pPr marL="742950" lvl="1" indent="-285750">
              <a:buClr>
                <a:srgbClr val="A6093D"/>
              </a:buClr>
              <a:buFont typeface="Arial"/>
              <a:buChar char="•"/>
            </a:pPr>
            <a:r>
              <a:rPr lang="en-US" sz="2400" dirty="0" smtClean="0">
                <a:ea typeface="Palatino" charset="0"/>
                <a:cs typeface="Palatino" charset="0"/>
              </a:rPr>
              <a:t>8 </a:t>
            </a:r>
            <a:r>
              <a:rPr lang="en-US" sz="2400" dirty="0">
                <a:ea typeface="Palatino" charset="0"/>
                <a:cs typeface="Palatino" charset="0"/>
              </a:rPr>
              <a:t>different tracks at 6 different conferences in last 4 years </a:t>
            </a:r>
            <a:endParaRPr lang="en-US" sz="2400" dirty="0" smtClean="0">
              <a:ea typeface="Palatino" charset="0"/>
              <a:cs typeface="Palatino" charset="0"/>
            </a:endParaRPr>
          </a:p>
          <a:p>
            <a:pPr marL="742950" lvl="1" indent="-285750">
              <a:buClr>
                <a:srgbClr val="A6093D"/>
              </a:buClr>
              <a:buFont typeface="Arial"/>
              <a:buChar char="•"/>
            </a:pPr>
            <a:endParaRPr lang="en-US" sz="1000" dirty="0">
              <a:ea typeface="Palatino" charset="0"/>
              <a:cs typeface="Palatino" charset="0"/>
            </a:endParaRPr>
          </a:p>
          <a:p>
            <a:pPr marL="742950" lvl="1" indent="-285750">
              <a:buClr>
                <a:srgbClr val="A6093D"/>
              </a:buClr>
              <a:buFont typeface="Arial"/>
              <a:buChar char="•"/>
            </a:pPr>
            <a:r>
              <a:rPr lang="en-US" sz="2400" dirty="0" smtClean="0">
                <a:ea typeface="Palatino" charset="0"/>
                <a:cs typeface="Palatino" charset="0"/>
              </a:rPr>
              <a:t>On average, 13 </a:t>
            </a:r>
            <a:r>
              <a:rPr lang="en-US" sz="2400" dirty="0">
                <a:ea typeface="Palatino" charset="0"/>
                <a:cs typeface="Palatino" charset="0"/>
              </a:rPr>
              <a:t>papers submitted per track at a conference </a:t>
            </a:r>
            <a:endParaRPr lang="en-US" sz="2400" dirty="0" smtClean="0">
              <a:ea typeface="Palatino" charset="0"/>
              <a:cs typeface="Palatino" charset="0"/>
            </a:endParaRPr>
          </a:p>
          <a:p>
            <a:pPr marL="742950" lvl="1" indent="-285750">
              <a:buClr>
                <a:srgbClr val="A6093D"/>
              </a:buClr>
              <a:buFont typeface="Arial"/>
              <a:buChar char="•"/>
            </a:pPr>
            <a:endParaRPr lang="en-US" sz="1000" dirty="0">
              <a:ea typeface="Palatino" charset="0"/>
              <a:cs typeface="Palatino" charset="0"/>
            </a:endParaRPr>
          </a:p>
          <a:p>
            <a:pPr marL="742950" lvl="1" indent="-285750">
              <a:buClr>
                <a:srgbClr val="A6093D"/>
              </a:buClr>
              <a:buFont typeface="Arial"/>
              <a:buChar char="•"/>
            </a:pPr>
            <a:r>
              <a:rPr lang="en-US" sz="2400" dirty="0" smtClean="0">
                <a:ea typeface="Palatino" charset="0"/>
                <a:cs typeface="Palatino" charset="0"/>
              </a:rPr>
              <a:t>Winners are asked to submit Great </a:t>
            </a:r>
            <a:r>
              <a:rPr lang="en-US" sz="2400" dirty="0">
                <a:ea typeface="Palatino" charset="0"/>
                <a:cs typeface="Palatino" charset="0"/>
              </a:rPr>
              <a:t>I</a:t>
            </a:r>
            <a:r>
              <a:rPr lang="en-US" sz="2400" dirty="0" smtClean="0">
                <a:ea typeface="Palatino" charset="0"/>
                <a:cs typeface="Palatino" charset="0"/>
              </a:rPr>
              <a:t>nnovative Ideas</a:t>
            </a:r>
            <a:endParaRPr lang="en-US" sz="2400" dirty="0">
              <a:ea typeface="Palatino" charset="0"/>
              <a:cs typeface="Palatino" charset="0"/>
            </a:endParaRPr>
          </a:p>
        </p:txBody>
      </p:sp>
      <p:pic>
        <p:nvPicPr>
          <p:cNvPr id="9" name="Picture 8" descr="AAAI-3-768x511.jpg"/>
          <p:cNvPicPr>
            <a:picLocks noChangeAspect="1"/>
          </p:cNvPicPr>
          <p:nvPr/>
        </p:nvPicPr>
        <p:blipFill rotWithShape="1">
          <a:blip r:embed="rId2">
            <a:extLst>
              <a:ext uri="{28A0092B-C50C-407E-A947-70E740481C1C}">
                <a14:useLocalDpi xmlns:a14="http://schemas.microsoft.com/office/drawing/2010/main" val="0"/>
              </a:ext>
            </a:extLst>
          </a:blip>
          <a:srcRect l="10966" r="6045"/>
          <a:stretch/>
        </p:blipFill>
        <p:spPr>
          <a:xfrm>
            <a:off x="5573482" y="1562523"/>
            <a:ext cx="3113317" cy="2496060"/>
          </a:xfrm>
          <a:prstGeom prst="rect">
            <a:avLst/>
          </a:prstGeom>
        </p:spPr>
      </p:pic>
      <p:sp>
        <p:nvSpPr>
          <p:cNvPr id="10" name="TextBox 9"/>
          <p:cNvSpPr txBox="1"/>
          <p:nvPr/>
        </p:nvSpPr>
        <p:spPr>
          <a:xfrm>
            <a:off x="5326420" y="4058583"/>
            <a:ext cx="3576523" cy="523220"/>
          </a:xfrm>
          <a:prstGeom prst="rect">
            <a:avLst/>
          </a:prstGeom>
          <a:noFill/>
        </p:spPr>
        <p:txBody>
          <a:bodyPr wrap="square" rtlCol="0">
            <a:spAutoFit/>
          </a:bodyPr>
          <a:lstStyle/>
          <a:p>
            <a:pPr algn="ctr"/>
            <a:r>
              <a:rPr lang="en-US" sz="1400" dirty="0" smtClean="0"/>
              <a:t>Past CCC Chair Gregory Hager with AAAI-16 Blue Sky award winner Francesca Rossi </a:t>
            </a:r>
            <a:endParaRPr lang="en-US" sz="1400" dirty="0"/>
          </a:p>
        </p:txBody>
      </p:sp>
      <p:sp>
        <p:nvSpPr>
          <p:cNvPr id="11" name="Rectangle 10"/>
          <p:cNvSpPr/>
          <p:nvPr/>
        </p:nvSpPr>
        <p:spPr>
          <a:xfrm>
            <a:off x="5573482" y="1562523"/>
            <a:ext cx="3113318" cy="249606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222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80718" y="356944"/>
            <a:ext cx="8229600" cy="783605"/>
          </a:xfrm>
        </p:spPr>
        <p:txBody>
          <a:bodyPr>
            <a:normAutofit/>
          </a:bodyPr>
          <a:lstStyle/>
          <a:p>
            <a:r>
              <a:rPr lang="en-US" sz="3200" dirty="0" smtClean="0"/>
              <a:t>CCC Task Forces</a:t>
            </a:r>
            <a:endParaRPr lang="en-US" sz="3200" dirty="0"/>
          </a:p>
        </p:txBody>
      </p:sp>
      <p:sp>
        <p:nvSpPr>
          <p:cNvPr id="2" name="Content Placeholder 1"/>
          <p:cNvSpPr>
            <a:spLocks noGrp="1"/>
          </p:cNvSpPr>
          <p:nvPr>
            <p:ph sz="half" idx="2"/>
          </p:nvPr>
        </p:nvSpPr>
        <p:spPr>
          <a:xfrm>
            <a:off x="480718" y="1171080"/>
            <a:ext cx="8663282" cy="6528131"/>
          </a:xfrm>
        </p:spPr>
        <p:txBody>
          <a:bodyPr>
            <a:normAutofit/>
          </a:bodyPr>
          <a:lstStyle/>
          <a:p>
            <a:pPr marL="0" indent="0">
              <a:buNone/>
            </a:pPr>
            <a:r>
              <a:rPr lang="en-US" dirty="0" smtClean="0">
                <a:latin typeface="+mn-lt"/>
                <a:ea typeface="Palatino" charset="0"/>
                <a:cs typeface="Palatino" charset="0"/>
              </a:rPr>
              <a:t>CCC</a:t>
            </a:r>
            <a:r>
              <a:rPr lang="en-US" dirty="0">
                <a:latin typeface="+mn-lt"/>
                <a:ea typeface="Palatino" charset="0"/>
                <a:cs typeface="Palatino" charset="0"/>
              </a:rPr>
              <a:t> </a:t>
            </a:r>
            <a:r>
              <a:rPr lang="en-US" dirty="0" smtClean="0">
                <a:latin typeface="+mn-lt"/>
                <a:ea typeface="Palatino" charset="0"/>
                <a:cs typeface="Palatino" charset="0"/>
              </a:rPr>
              <a:t>task </a:t>
            </a:r>
            <a:r>
              <a:rPr lang="en-US" dirty="0">
                <a:latin typeface="+mn-lt"/>
                <a:ea typeface="Palatino" charset="0"/>
                <a:cs typeface="Palatino" charset="0"/>
              </a:rPr>
              <a:t>forces are organized around national priorities, community needs, and council member </a:t>
            </a:r>
            <a:r>
              <a:rPr lang="en-US" dirty="0" smtClean="0">
                <a:latin typeface="+mn-lt"/>
                <a:ea typeface="Palatino" charset="0"/>
                <a:cs typeface="Palatino" charset="0"/>
              </a:rPr>
              <a:t>interests. </a:t>
            </a:r>
          </a:p>
          <a:p>
            <a:pPr marL="0" indent="0">
              <a:buNone/>
            </a:pPr>
            <a:r>
              <a:rPr lang="en-US" sz="1100" dirty="0">
                <a:latin typeface="+mn-lt"/>
                <a:ea typeface="Palatino" charset="0"/>
                <a:cs typeface="Palatino" charset="0"/>
              </a:rPr>
              <a:t/>
            </a:r>
            <a:br>
              <a:rPr lang="en-US" sz="1100" dirty="0">
                <a:latin typeface="+mn-lt"/>
                <a:ea typeface="Palatino" charset="0"/>
                <a:cs typeface="Palatino" charset="0"/>
              </a:rPr>
            </a:br>
            <a:r>
              <a:rPr lang="en-US" dirty="0">
                <a:latin typeface="+mn-lt"/>
                <a:ea typeface="Palatino" charset="0"/>
                <a:cs typeface="Palatino" charset="0"/>
              </a:rPr>
              <a:t>Goal is for CCC to be </a:t>
            </a:r>
            <a:r>
              <a:rPr lang="en-US" b="1" dirty="0">
                <a:latin typeface="+mn-lt"/>
                <a:ea typeface="Palatino" charset="0"/>
                <a:cs typeface="Palatino" charset="0"/>
              </a:rPr>
              <a:t>engaged in ongoing activities</a:t>
            </a:r>
            <a:r>
              <a:rPr lang="en-US" dirty="0">
                <a:latin typeface="+mn-lt"/>
                <a:ea typeface="Palatino" charset="0"/>
                <a:cs typeface="Palatino" charset="0"/>
              </a:rPr>
              <a:t> around these topics, to </a:t>
            </a:r>
            <a:r>
              <a:rPr lang="en-US" b="1" dirty="0">
                <a:latin typeface="+mn-lt"/>
                <a:ea typeface="Palatino" charset="0"/>
                <a:cs typeface="Palatino" charset="0"/>
              </a:rPr>
              <a:t>identify needs and opportunities</a:t>
            </a:r>
            <a:r>
              <a:rPr lang="en-US" dirty="0">
                <a:latin typeface="+mn-lt"/>
                <a:ea typeface="Palatino" charset="0"/>
                <a:cs typeface="Palatino" charset="0"/>
              </a:rPr>
              <a:t> in the topic area, and to </a:t>
            </a:r>
            <a:r>
              <a:rPr lang="en-US" b="1" dirty="0">
                <a:latin typeface="+mn-lt"/>
                <a:ea typeface="Palatino" charset="0"/>
                <a:cs typeface="Palatino" charset="0"/>
              </a:rPr>
              <a:t>identify actions</a:t>
            </a:r>
            <a:r>
              <a:rPr lang="en-US" dirty="0">
                <a:latin typeface="+mn-lt"/>
                <a:ea typeface="Palatino" charset="0"/>
                <a:cs typeface="Palatino" charset="0"/>
              </a:rPr>
              <a:t> (generating white papers, convening a workshop, publicizing information, etc.) that have the possibility of “moving the needle” for these topics.  </a:t>
            </a:r>
          </a:p>
          <a:p>
            <a:pPr marL="0" indent="0">
              <a:buNone/>
            </a:pPr>
            <a:endParaRPr lang="en-US" dirty="0" smtClean="0">
              <a:latin typeface="+mn-lt"/>
              <a:ea typeface="Palatino" charset="0"/>
              <a:cs typeface="Palatino" charset="0"/>
            </a:endParaRPr>
          </a:p>
          <a:p>
            <a:pPr marL="0" indent="0">
              <a:buNone/>
            </a:pPr>
            <a:r>
              <a:rPr lang="en-US" dirty="0" smtClean="0">
                <a:latin typeface="+mn-lt"/>
                <a:ea typeface="Palatino" charset="0"/>
                <a:cs typeface="Palatino" charset="0"/>
              </a:rPr>
              <a:t>Annual </a:t>
            </a:r>
            <a:r>
              <a:rPr lang="en-US" dirty="0">
                <a:latin typeface="+mn-lt"/>
                <a:ea typeface="Palatino" charset="0"/>
                <a:cs typeface="Palatino" charset="0"/>
              </a:rPr>
              <a:t>process to determine topics, membership and priorities. Informed by major stakeholders (NSF, OSTP, PCAST, NITRD, workshops and council members</a:t>
            </a:r>
            <a:r>
              <a:rPr lang="en-US" dirty="0" smtClean="0">
                <a:latin typeface="+mn-lt"/>
                <a:ea typeface="Palatino" charset="0"/>
                <a:cs typeface="Palatino" charset="0"/>
              </a:rPr>
              <a:t>).</a:t>
            </a:r>
            <a:br>
              <a:rPr lang="en-US" dirty="0" smtClean="0">
                <a:latin typeface="+mn-lt"/>
                <a:ea typeface="Palatino" charset="0"/>
                <a:cs typeface="Palatino" charset="0"/>
              </a:rPr>
            </a:br>
            <a:endParaRPr lang="en-US" dirty="0">
              <a:latin typeface="+mn-lt"/>
              <a:ea typeface="Palatino" charset="0"/>
              <a:cs typeface="Palatino" charset="0"/>
            </a:endParaRPr>
          </a:p>
          <a:p>
            <a:pPr marL="0" indent="0">
              <a:buNone/>
            </a:pPr>
            <a:r>
              <a:rPr lang="en-US" dirty="0" smtClean="0">
                <a:latin typeface="+mn-lt"/>
                <a:ea typeface="Palatino" charset="0"/>
                <a:cs typeface="Palatino" charset="0"/>
              </a:rPr>
              <a:t>Our current </a:t>
            </a:r>
            <a:r>
              <a:rPr lang="en-US" dirty="0">
                <a:latin typeface="+mn-lt"/>
                <a:ea typeface="Palatino" charset="0"/>
                <a:cs typeface="Palatino" charset="0"/>
              </a:rPr>
              <a:t>set of topics </a:t>
            </a:r>
            <a:r>
              <a:rPr lang="en-US" dirty="0" smtClean="0">
                <a:latin typeface="+mn-lt"/>
                <a:ea typeface="Palatino" charset="0"/>
                <a:cs typeface="Palatino" charset="0"/>
              </a:rPr>
              <a:t>are: </a:t>
            </a:r>
            <a:endParaRPr lang="en-US" sz="1100" dirty="0" smtClean="0">
              <a:latin typeface="+mn-lt"/>
              <a:ea typeface="Palatino" charset="0"/>
              <a:cs typeface="Palatino" charset="0"/>
            </a:endParaRPr>
          </a:p>
          <a:p>
            <a:r>
              <a:rPr lang="en-US" dirty="0">
                <a:latin typeface="+mn-lt"/>
                <a:ea typeface="Palatino" charset="0"/>
                <a:cs typeface="Palatino" charset="0"/>
              </a:rPr>
              <a:t>Artificial </a:t>
            </a:r>
            <a:r>
              <a:rPr lang="en-US" dirty="0" smtClean="0">
                <a:latin typeface="+mn-lt"/>
                <a:ea typeface="Palatino" charset="0"/>
                <a:cs typeface="Palatino" charset="0"/>
              </a:rPr>
              <a:t>Intelligence</a:t>
            </a:r>
            <a:endParaRPr lang="en-US" dirty="0">
              <a:latin typeface="+mn-lt"/>
              <a:ea typeface="Palatino" charset="0"/>
              <a:cs typeface="Palatino" charset="0"/>
            </a:endParaRPr>
          </a:p>
          <a:p>
            <a:r>
              <a:rPr lang="en-US" dirty="0" smtClean="0">
                <a:latin typeface="+mn-lt"/>
                <a:ea typeface="Palatino" charset="0"/>
                <a:cs typeface="Palatino" charset="0"/>
              </a:rPr>
              <a:t>Cybersecurity</a:t>
            </a:r>
          </a:p>
          <a:p>
            <a:r>
              <a:rPr lang="en-US" dirty="0" smtClean="0">
                <a:latin typeface="+mn-lt"/>
                <a:ea typeface="Palatino" charset="0"/>
                <a:cs typeface="Palatino" charset="0"/>
              </a:rPr>
              <a:t>Human Technology Frontier</a:t>
            </a:r>
          </a:p>
          <a:p>
            <a:r>
              <a:rPr lang="en-US" dirty="0" smtClean="0">
                <a:latin typeface="+mn-lt"/>
                <a:ea typeface="Palatino" charset="0"/>
                <a:cs typeface="Palatino" charset="0"/>
              </a:rPr>
              <a:t>Intelligent Infrastructure</a:t>
            </a:r>
          </a:p>
          <a:p>
            <a:r>
              <a:rPr lang="en-US" dirty="0">
                <a:latin typeface="+mn-lt"/>
                <a:ea typeface="Palatino" charset="0"/>
                <a:cs typeface="Palatino" charset="0"/>
              </a:rPr>
              <a:t>Post Moore’s Law </a:t>
            </a:r>
            <a:r>
              <a:rPr lang="en-US" dirty="0" smtClean="0">
                <a:latin typeface="+mn-lt"/>
                <a:ea typeface="Palatino" charset="0"/>
                <a:cs typeface="Palatino" charset="0"/>
              </a:rPr>
              <a:t>Computing</a:t>
            </a:r>
            <a:endParaRPr lang="en-US" dirty="0">
              <a:latin typeface="+mn-lt"/>
              <a:ea typeface="Palatino" charset="0"/>
              <a:cs typeface="Palatino" charset="0"/>
            </a:endParaRPr>
          </a:p>
          <a:p>
            <a:r>
              <a:rPr lang="en-US" dirty="0" smtClean="0">
                <a:latin typeface="+mn-lt"/>
                <a:ea typeface="Palatino" charset="0"/>
                <a:cs typeface="Palatino" charset="0"/>
              </a:rPr>
              <a:t>Privacy </a:t>
            </a:r>
            <a:r>
              <a:rPr lang="en-US" dirty="0">
                <a:latin typeface="+mn-lt"/>
                <a:ea typeface="Palatino" charset="0"/>
                <a:cs typeface="Palatino" charset="0"/>
              </a:rPr>
              <a:t>and </a:t>
            </a:r>
            <a:r>
              <a:rPr lang="en-US" dirty="0" smtClean="0">
                <a:latin typeface="+mn-lt"/>
                <a:ea typeface="Palatino" charset="0"/>
                <a:cs typeface="Palatino" charset="0"/>
              </a:rPr>
              <a:t>Fairness</a:t>
            </a:r>
          </a:p>
        </p:txBody>
      </p:sp>
      <p:cxnSp>
        <p:nvCxnSpPr>
          <p:cNvPr id="5" name="Straight Connector 4"/>
          <p:cNvCxnSpPr/>
          <p:nvPr/>
        </p:nvCxnSpPr>
        <p:spPr>
          <a:xfrm>
            <a:off x="457200" y="4143983"/>
            <a:ext cx="8686800" cy="0"/>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307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47918" y="1734339"/>
            <a:ext cx="8066441" cy="4964312"/>
          </a:xfrm>
          <a:prstGeom prst="rect">
            <a:avLst/>
          </a:prstGeom>
        </p:spPr>
        <p:txBody>
          <a:bodyPr>
            <a:normAutofit lnSpcReduction="10000"/>
          </a:bodyPr>
          <a:lstStyle/>
          <a:p>
            <a:pPr marL="46037" indent="0">
              <a:buNone/>
            </a:pPr>
            <a:r>
              <a:rPr lang="en-US" dirty="0">
                <a:latin typeface="+mn-lt"/>
                <a:ea typeface="Palatino" charset="0"/>
                <a:cs typeface="Palatino" charset="0"/>
              </a:rPr>
              <a:t>Establish a biennial </a:t>
            </a:r>
            <a:r>
              <a:rPr lang="en-US" dirty="0" smtClean="0">
                <a:latin typeface="+mn-lt"/>
                <a:ea typeface="Palatino" charset="0"/>
                <a:cs typeface="Palatino" charset="0"/>
              </a:rPr>
              <a:t>symposium </a:t>
            </a:r>
            <a:br>
              <a:rPr lang="en-US" dirty="0" smtClean="0">
                <a:latin typeface="+mn-lt"/>
                <a:ea typeface="Palatino" charset="0"/>
                <a:cs typeface="Palatino" charset="0"/>
              </a:rPr>
            </a:br>
            <a:r>
              <a:rPr lang="en-US" dirty="0" smtClean="0">
                <a:latin typeface="+mn-lt"/>
                <a:ea typeface="Palatino" charset="0"/>
                <a:cs typeface="Palatino" charset="0"/>
              </a:rPr>
              <a:t>to </a:t>
            </a:r>
            <a:r>
              <a:rPr lang="en-US" dirty="0">
                <a:latin typeface="+mn-lt"/>
                <a:ea typeface="Palatino" charset="0"/>
                <a:cs typeface="Palatino" charset="0"/>
              </a:rPr>
              <a:t>communicate the role of </a:t>
            </a:r>
            <a:r>
              <a:rPr lang="en-US" dirty="0" smtClean="0">
                <a:latin typeface="+mn-lt"/>
                <a:ea typeface="Palatino" charset="0"/>
                <a:cs typeface="Palatino" charset="0"/>
              </a:rPr>
              <a:t/>
            </a:r>
            <a:br>
              <a:rPr lang="en-US" dirty="0" smtClean="0">
                <a:latin typeface="+mn-lt"/>
                <a:ea typeface="Palatino" charset="0"/>
                <a:cs typeface="Palatino" charset="0"/>
              </a:rPr>
            </a:br>
            <a:r>
              <a:rPr lang="en-US" dirty="0" smtClean="0">
                <a:latin typeface="+mn-lt"/>
                <a:ea typeface="Palatino" charset="0"/>
                <a:cs typeface="Palatino" charset="0"/>
              </a:rPr>
              <a:t>computing </a:t>
            </a:r>
            <a:r>
              <a:rPr lang="en-US" dirty="0">
                <a:latin typeface="+mn-lt"/>
                <a:ea typeface="Palatino" charset="0"/>
                <a:cs typeface="Palatino" charset="0"/>
              </a:rPr>
              <a:t>research to address </a:t>
            </a:r>
            <a:r>
              <a:rPr lang="en-US" dirty="0" smtClean="0">
                <a:latin typeface="+mn-lt"/>
                <a:ea typeface="Palatino" charset="0"/>
                <a:cs typeface="Palatino" charset="0"/>
              </a:rPr>
              <a:t/>
            </a:r>
            <a:br>
              <a:rPr lang="en-US" dirty="0" smtClean="0">
                <a:latin typeface="+mn-lt"/>
                <a:ea typeface="Palatino" charset="0"/>
                <a:cs typeface="Palatino" charset="0"/>
              </a:rPr>
            </a:br>
            <a:r>
              <a:rPr lang="en-US" dirty="0" smtClean="0">
                <a:latin typeface="+mn-lt"/>
                <a:ea typeface="Palatino" charset="0"/>
                <a:cs typeface="Palatino" charset="0"/>
              </a:rPr>
              <a:t>national </a:t>
            </a:r>
            <a:r>
              <a:rPr lang="en-US" dirty="0">
                <a:latin typeface="+mn-lt"/>
                <a:ea typeface="Palatino" charset="0"/>
                <a:cs typeface="Palatino" charset="0"/>
              </a:rPr>
              <a:t>and societal priorities </a:t>
            </a:r>
          </a:p>
          <a:p>
            <a:pPr marL="331787"/>
            <a:r>
              <a:rPr lang="en-US" dirty="0" smtClean="0">
                <a:latin typeface="+mn-lt"/>
                <a:ea typeface="Palatino" charset="0"/>
                <a:cs typeface="Palatino" charset="0"/>
              </a:rPr>
              <a:t>Spring, 2016</a:t>
            </a:r>
          </a:p>
          <a:p>
            <a:pPr marL="731837" lvl="1"/>
            <a:r>
              <a:rPr lang="en-US" dirty="0" smtClean="0">
                <a:latin typeface="+mn-lt"/>
                <a:ea typeface="Palatino" charset="0"/>
                <a:cs typeface="Palatino" charset="0"/>
              </a:rPr>
              <a:t>Computational Methods for Sustainable Development</a:t>
            </a:r>
          </a:p>
          <a:p>
            <a:pPr marL="731837" lvl="1"/>
            <a:r>
              <a:rPr lang="en-US" dirty="0" smtClean="0">
                <a:latin typeface="+mn-lt"/>
                <a:ea typeface="Palatino" charset="0"/>
                <a:cs typeface="Palatino" charset="0"/>
              </a:rPr>
              <a:t>Computing Enhancing Our Lives</a:t>
            </a:r>
          </a:p>
          <a:p>
            <a:pPr marL="731837" lvl="1"/>
            <a:r>
              <a:rPr lang="en-US" dirty="0" smtClean="0">
                <a:latin typeface="+mn-lt"/>
                <a:ea typeface="Palatino" charset="0"/>
                <a:cs typeface="Palatino" charset="0"/>
              </a:rPr>
              <a:t>Personal Control of Digital Data</a:t>
            </a:r>
          </a:p>
          <a:p>
            <a:pPr marL="731837" lvl="1"/>
            <a:r>
              <a:rPr lang="en-US" dirty="0" smtClean="0">
                <a:latin typeface="+mn-lt"/>
                <a:ea typeface="Palatino" charset="0"/>
                <a:cs typeface="Palatino" charset="0"/>
              </a:rPr>
              <a:t>Partnerships for the Future</a:t>
            </a:r>
          </a:p>
          <a:p>
            <a:pPr marL="331787"/>
            <a:r>
              <a:rPr lang="en-US" dirty="0" smtClean="0">
                <a:latin typeface="+mn-lt"/>
                <a:ea typeface="Palatino" charset="0"/>
                <a:cs typeface="Palatino" charset="0"/>
              </a:rPr>
              <a:t>Fall, 2017</a:t>
            </a:r>
          </a:p>
          <a:p>
            <a:pPr marL="731837" lvl="1"/>
            <a:r>
              <a:rPr lang="en-US" dirty="0" smtClean="0">
                <a:latin typeface="+mn-lt"/>
                <a:ea typeface="Palatino" charset="0"/>
                <a:cs typeface="Palatino" charset="0"/>
              </a:rPr>
              <a:t>Intelligent Infrastructure for our Cities and Communities</a:t>
            </a:r>
            <a:endParaRPr lang="en-US" dirty="0">
              <a:latin typeface="+mn-lt"/>
              <a:ea typeface="Palatino" charset="0"/>
              <a:cs typeface="Palatino" charset="0"/>
            </a:endParaRPr>
          </a:p>
          <a:p>
            <a:pPr marL="731837" lvl="1"/>
            <a:r>
              <a:rPr lang="en-US" dirty="0" smtClean="0">
                <a:latin typeface="+mn-lt"/>
                <a:ea typeface="Palatino" charset="0"/>
                <a:cs typeface="Palatino" charset="0"/>
              </a:rPr>
              <a:t>Security and Privacy for Democracy</a:t>
            </a:r>
          </a:p>
          <a:p>
            <a:pPr marL="731837" lvl="1"/>
            <a:r>
              <a:rPr lang="en-US" dirty="0">
                <a:latin typeface="+mn-lt"/>
                <a:ea typeface="Palatino" charset="0"/>
                <a:cs typeface="Palatino" charset="0"/>
              </a:rPr>
              <a:t>AI and Amplifying Human Abilities</a:t>
            </a:r>
            <a:endParaRPr lang="en-US" dirty="0" smtClean="0">
              <a:latin typeface="+mn-lt"/>
              <a:ea typeface="Palatino" charset="0"/>
              <a:cs typeface="Palatino" charset="0"/>
            </a:endParaRPr>
          </a:p>
          <a:p>
            <a:pPr marL="731837" lvl="1"/>
            <a:r>
              <a:rPr lang="en-US" dirty="0" smtClean="0">
                <a:latin typeface="+mn-lt"/>
                <a:ea typeface="Palatino" charset="0"/>
                <a:cs typeface="Palatino" charset="0"/>
              </a:rPr>
              <a:t>Data, Algorithms, and Fairness</a:t>
            </a:r>
            <a:endParaRPr lang="en-US" dirty="0">
              <a:latin typeface="+mn-lt"/>
              <a:ea typeface="Palatino" charset="0"/>
              <a:cs typeface="Palatino" charset="0"/>
            </a:endParaRPr>
          </a:p>
          <a:p>
            <a:pPr marL="731837" lvl="1"/>
            <a:endParaRPr lang="en-US" dirty="0" smtClean="0">
              <a:latin typeface="+mn-lt"/>
              <a:ea typeface="Palatino" charset="0"/>
              <a:cs typeface="Palatino"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 y="228918"/>
            <a:ext cx="9128761" cy="1143000"/>
          </a:xfrm>
          <a:prstGeom prst="rect">
            <a:avLst/>
          </a:prstGeom>
        </p:spPr>
      </p:pic>
      <p:pic>
        <p:nvPicPr>
          <p:cNvPr id="4" name="Picture 3" descr="beth symposium 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0025" y="1467639"/>
            <a:ext cx="3087452" cy="2050261"/>
          </a:xfrm>
          <a:prstGeom prst="rect">
            <a:avLst/>
          </a:prstGeom>
        </p:spPr>
      </p:pic>
      <p:sp>
        <p:nvSpPr>
          <p:cNvPr id="6" name="Rectangle 5"/>
          <p:cNvSpPr/>
          <p:nvPr/>
        </p:nvSpPr>
        <p:spPr>
          <a:xfrm>
            <a:off x="5820025" y="1467638"/>
            <a:ext cx="3087452" cy="2050261"/>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94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1189FA-E85E-2246-973C-FA5BF0DBB426}" type="slidenum">
              <a:rPr lang="en-US" smtClean="0"/>
              <a:pPr/>
              <a:t>18</a:t>
            </a:fld>
            <a:endParaRPr lang="en-US"/>
          </a:p>
        </p:txBody>
      </p:sp>
      <p:sp>
        <p:nvSpPr>
          <p:cNvPr id="7" name="Rectangle 6"/>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57200" y="274638"/>
            <a:ext cx="8229600" cy="1143000"/>
          </a:xfrm>
        </p:spPr>
        <p:txBody>
          <a:bodyPr>
            <a:normAutofit/>
          </a:bodyPr>
          <a:lstStyle/>
          <a:p>
            <a:r>
              <a:rPr lang="en-US" sz="3200" dirty="0" smtClean="0"/>
              <a:t>COMMUNICATING</a:t>
            </a:r>
            <a:endParaRPr lang="en-US" sz="3200" dirty="0"/>
          </a:p>
        </p:txBody>
      </p:sp>
      <p:sp>
        <p:nvSpPr>
          <p:cNvPr id="11" name="Content Placeholder 2"/>
          <p:cNvSpPr>
            <a:spLocks noGrp="1"/>
          </p:cNvSpPr>
          <p:nvPr>
            <p:ph sz="half" idx="2"/>
          </p:nvPr>
        </p:nvSpPr>
        <p:spPr>
          <a:xfrm>
            <a:off x="457200" y="1159333"/>
            <a:ext cx="5690382" cy="5502724"/>
          </a:xfrm>
        </p:spPr>
        <p:txBody>
          <a:bodyPr>
            <a:normAutofit fontScale="85000" lnSpcReduction="20000"/>
          </a:bodyPr>
          <a:lstStyle/>
          <a:p>
            <a:r>
              <a:rPr lang="en-US" dirty="0" smtClean="0">
                <a:latin typeface="+mn-lt"/>
                <a:ea typeface="Palatino" charset="0"/>
                <a:cs typeface="Palatino" charset="0"/>
              </a:rPr>
              <a:t>Workshop Reports</a:t>
            </a:r>
          </a:p>
          <a:p>
            <a:r>
              <a:rPr lang="en-US" dirty="0" smtClean="0">
                <a:latin typeface="+mn-lt"/>
                <a:ea typeface="Palatino" charset="0"/>
                <a:cs typeface="Palatino" charset="0"/>
              </a:rPr>
              <a:t>White Papers</a:t>
            </a:r>
          </a:p>
          <a:p>
            <a:pPr lvl="1"/>
            <a:r>
              <a:rPr lang="en-US" dirty="0" smtClean="0">
                <a:latin typeface="+mn-lt"/>
                <a:ea typeface="Palatino" charset="0"/>
                <a:cs typeface="Palatino" charset="0"/>
              </a:rPr>
              <a:t>CCC works with community to produce timely white papers that inform policymakers and the broader community on national priorities </a:t>
            </a:r>
          </a:p>
          <a:p>
            <a:r>
              <a:rPr lang="en-US" dirty="0" smtClean="0">
                <a:latin typeface="+mn-lt"/>
                <a:ea typeface="Palatino" charset="0"/>
                <a:cs typeface="Palatino" charset="0"/>
              </a:rPr>
              <a:t>CCC Blog</a:t>
            </a:r>
          </a:p>
          <a:p>
            <a:pPr lvl="1"/>
            <a:r>
              <a:rPr lang="en-US" dirty="0" smtClean="0">
                <a:latin typeface="+mn-lt"/>
                <a:ea typeface="Palatino" charset="0"/>
                <a:cs typeface="Palatino" charset="0"/>
              </a:rPr>
              <a:t>Provides a continuous stream of information on advances in computing research</a:t>
            </a:r>
          </a:p>
          <a:p>
            <a:pPr lvl="1"/>
            <a:r>
              <a:rPr lang="en-US" dirty="0" smtClean="0">
                <a:latin typeface="+mn-lt"/>
                <a:ea typeface="Palatino" charset="0"/>
                <a:cs typeface="Palatino" charset="0"/>
              </a:rPr>
              <a:t>Opportunities for community to get involved</a:t>
            </a:r>
          </a:p>
          <a:p>
            <a:pPr lvl="1"/>
            <a:r>
              <a:rPr lang="en-US" dirty="0" smtClean="0">
                <a:latin typeface="+mn-lt"/>
                <a:ea typeface="Palatino" charset="0"/>
                <a:cs typeface="Palatino" charset="0"/>
              </a:rPr>
              <a:t>Forum for community discussion</a:t>
            </a:r>
          </a:p>
          <a:p>
            <a:r>
              <a:rPr lang="en-US" dirty="0" smtClean="0">
                <a:latin typeface="+mn-lt"/>
                <a:ea typeface="Palatino" charset="0"/>
                <a:cs typeface="Palatino" charset="0"/>
              </a:rPr>
              <a:t>Great Innovative Ideas</a:t>
            </a:r>
          </a:p>
          <a:p>
            <a:pPr lvl="1"/>
            <a:r>
              <a:rPr lang="en-US" dirty="0" smtClean="0">
                <a:latin typeface="+mn-lt"/>
                <a:ea typeface="Palatino" charset="0"/>
                <a:cs typeface="Palatino" charset="0"/>
              </a:rPr>
              <a:t>A way to showcase the exciting new research and ideas generated by the computing community</a:t>
            </a:r>
          </a:p>
          <a:p>
            <a:r>
              <a:rPr lang="en-US" dirty="0" smtClean="0">
                <a:latin typeface="+mn-lt"/>
                <a:ea typeface="Palatino" charset="0"/>
                <a:cs typeface="Palatino" charset="0"/>
              </a:rPr>
              <a:t>Annual events</a:t>
            </a:r>
          </a:p>
          <a:p>
            <a:pPr lvl="1"/>
            <a:r>
              <a:rPr lang="en-US" dirty="0" smtClean="0">
                <a:latin typeface="+mn-lt"/>
                <a:ea typeface="Palatino" charset="0"/>
                <a:cs typeface="Palatino" charset="0"/>
              </a:rPr>
              <a:t>CCC Symposium</a:t>
            </a:r>
          </a:p>
          <a:p>
            <a:pPr lvl="1"/>
            <a:r>
              <a:rPr lang="en-US" dirty="0" smtClean="0">
                <a:latin typeface="+mn-lt"/>
                <a:ea typeface="Palatino" charset="0"/>
                <a:cs typeface="Palatino" charset="0"/>
              </a:rPr>
              <a:t>CRA Snowbird</a:t>
            </a:r>
          </a:p>
          <a:p>
            <a:pPr lvl="1"/>
            <a:r>
              <a:rPr lang="en-US" dirty="0">
                <a:ea typeface="Palatino" charset="0"/>
                <a:cs typeface="Palatino" charset="0"/>
              </a:rPr>
              <a:t>Leadership in Science Policy Institute (LISPI</a:t>
            </a:r>
            <a:r>
              <a:rPr lang="en-US" dirty="0" smtClean="0">
                <a:ea typeface="Palatino" charset="0"/>
                <a:cs typeface="Palatino" charset="0"/>
              </a:rPr>
              <a:t>)</a:t>
            </a:r>
          </a:p>
          <a:p>
            <a:r>
              <a:rPr lang="en-US" dirty="0" smtClean="0">
                <a:latin typeface="+mn-lt"/>
                <a:ea typeface="Palatino" charset="0"/>
                <a:cs typeface="Palatino" charset="0"/>
              </a:rPr>
              <a:t>Special </a:t>
            </a:r>
            <a:r>
              <a:rPr lang="en-US" dirty="0" smtClean="0">
                <a:latin typeface="+mn-lt"/>
                <a:ea typeface="Palatino" charset="0"/>
                <a:cs typeface="Palatino" charset="0"/>
              </a:rPr>
              <a:t>Events</a:t>
            </a:r>
          </a:p>
          <a:p>
            <a:pPr lvl="1"/>
            <a:r>
              <a:rPr lang="en-US" dirty="0" smtClean="0">
                <a:latin typeface="+mn-lt"/>
                <a:ea typeface="Palatino" charset="0"/>
                <a:cs typeface="Palatino" charset="0"/>
              </a:rPr>
              <a:t>Sessions at AAAS Annual Meeting </a:t>
            </a:r>
          </a:p>
        </p:txBody>
      </p:sp>
      <p:pic>
        <p:nvPicPr>
          <p:cNvPr id="12" name="Picture 11" descr="ComputingInnovation-Banners-1-180x18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8707" y="1417638"/>
            <a:ext cx="1594556" cy="1594556"/>
          </a:xfrm>
          <a:prstGeom prst="rect">
            <a:avLst/>
          </a:prstGeom>
        </p:spPr>
      </p:pic>
      <p:sp>
        <p:nvSpPr>
          <p:cNvPr id="13" name="TextBox 12"/>
          <p:cNvSpPr txBox="1"/>
          <p:nvPr/>
        </p:nvSpPr>
        <p:spPr>
          <a:xfrm>
            <a:off x="6374205" y="3022880"/>
            <a:ext cx="1730226" cy="923330"/>
          </a:xfrm>
          <a:prstGeom prst="rect">
            <a:avLst/>
          </a:prstGeom>
          <a:noFill/>
        </p:spPr>
        <p:txBody>
          <a:bodyPr wrap="square" rtlCol="0">
            <a:spAutoFit/>
          </a:bodyPr>
          <a:lstStyle/>
          <a:p>
            <a:pPr algn="ctr"/>
            <a:r>
              <a:rPr lang="en-US" dirty="0" smtClean="0"/>
              <a:t>Computing Research</a:t>
            </a:r>
            <a:endParaRPr lang="en-US" dirty="0"/>
          </a:p>
          <a:p>
            <a:r>
              <a:rPr lang="en-US" dirty="0" smtClean="0"/>
              <a:t>           2016</a:t>
            </a:r>
            <a:endParaRPr lang="en-US" dirty="0"/>
          </a:p>
        </p:txBody>
      </p:sp>
      <p:pic>
        <p:nvPicPr>
          <p:cNvPr id="14" name="Picture 13" descr="15063-CCC-AI-web-banner_final-1-180x1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817" y="4236642"/>
            <a:ext cx="1552222" cy="1552222"/>
          </a:xfrm>
          <a:prstGeom prst="rect">
            <a:avLst/>
          </a:prstGeom>
        </p:spPr>
      </p:pic>
      <p:sp>
        <p:nvSpPr>
          <p:cNvPr id="15" name="TextBox 14"/>
          <p:cNvSpPr txBox="1"/>
          <p:nvPr/>
        </p:nvSpPr>
        <p:spPr>
          <a:xfrm>
            <a:off x="6374205" y="5842004"/>
            <a:ext cx="1855188" cy="646331"/>
          </a:xfrm>
          <a:prstGeom prst="rect">
            <a:avLst/>
          </a:prstGeom>
          <a:noFill/>
        </p:spPr>
        <p:txBody>
          <a:bodyPr wrap="none" rtlCol="0">
            <a:spAutoFit/>
          </a:bodyPr>
          <a:lstStyle/>
          <a:p>
            <a:r>
              <a:rPr lang="en-US" dirty="0" smtClean="0"/>
              <a:t>AI for Social Good</a:t>
            </a:r>
            <a:endParaRPr lang="en-US" dirty="0"/>
          </a:p>
          <a:p>
            <a:r>
              <a:rPr lang="en-US" dirty="0" smtClean="0"/>
              <a:t>           2016</a:t>
            </a:r>
            <a:endParaRPr lang="en-US" dirty="0"/>
          </a:p>
        </p:txBody>
      </p:sp>
      <p:sp>
        <p:nvSpPr>
          <p:cNvPr id="16" name="Rectangle 15"/>
          <p:cNvSpPr/>
          <p:nvPr/>
        </p:nvSpPr>
        <p:spPr>
          <a:xfrm>
            <a:off x="6488707" y="1417638"/>
            <a:ext cx="1594556" cy="160524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531041" y="4221200"/>
            <a:ext cx="1552222" cy="156766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84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1189FA-E85E-2246-973C-FA5BF0DBB426}" type="slidenum">
              <a:rPr lang="en-US" smtClean="0"/>
              <a:pPr/>
              <a:t>19</a:t>
            </a:fld>
            <a:endParaRPr lang="en-US"/>
          </a:p>
        </p:txBody>
      </p:sp>
      <p:sp>
        <p:nvSpPr>
          <p:cNvPr id="7" name="Rectangle 6"/>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57200" y="274638"/>
            <a:ext cx="8229600" cy="1143000"/>
          </a:xfrm>
        </p:spPr>
        <p:txBody>
          <a:bodyPr>
            <a:normAutofit/>
          </a:bodyPr>
          <a:lstStyle/>
          <a:p>
            <a:r>
              <a:rPr lang="en-US" sz="2800" dirty="0"/>
              <a:t>Nurturing next generation of leaders</a:t>
            </a:r>
          </a:p>
        </p:txBody>
      </p:sp>
      <p:sp>
        <p:nvSpPr>
          <p:cNvPr id="11" name="Content Placeholder 2"/>
          <p:cNvSpPr>
            <a:spLocks noGrp="1"/>
          </p:cNvSpPr>
          <p:nvPr>
            <p:ph sz="half" idx="2"/>
          </p:nvPr>
        </p:nvSpPr>
        <p:spPr>
          <a:xfrm>
            <a:off x="457200" y="1147723"/>
            <a:ext cx="8229600" cy="5502724"/>
          </a:xfrm>
        </p:spPr>
        <p:txBody>
          <a:bodyPr>
            <a:normAutofit fontScale="85000" lnSpcReduction="20000"/>
          </a:bodyPr>
          <a:lstStyle/>
          <a:p>
            <a:pPr marL="0" lvl="0" indent="0">
              <a:buNone/>
            </a:pPr>
            <a:r>
              <a:rPr lang="en-US" b="1" dirty="0">
                <a:latin typeface="+mn-lt"/>
                <a:ea typeface="Palatino" charset="0"/>
                <a:cs typeface="Palatino" charset="0"/>
              </a:rPr>
              <a:t>Grow leadership and community capacity</a:t>
            </a:r>
            <a:r>
              <a:rPr lang="en-US" dirty="0">
                <a:latin typeface="+mn-lt"/>
                <a:ea typeface="Palatino" charset="0"/>
                <a:cs typeface="Palatino" charset="0"/>
              </a:rPr>
              <a:t> to engage in and respond to national science policy </a:t>
            </a:r>
            <a:r>
              <a:rPr lang="en-US" dirty="0" smtClean="0">
                <a:latin typeface="+mn-lt"/>
                <a:ea typeface="Palatino" charset="0"/>
                <a:cs typeface="Palatino" charset="0"/>
              </a:rPr>
              <a:t>needs and identify new directions for computing research. </a:t>
            </a:r>
          </a:p>
          <a:p>
            <a:pPr lvl="0"/>
            <a:endParaRPr lang="en-US" dirty="0" smtClean="0">
              <a:latin typeface="+mn-lt"/>
              <a:ea typeface="Palatino" charset="0"/>
              <a:cs typeface="Palatino" charset="0"/>
            </a:endParaRPr>
          </a:p>
          <a:p>
            <a:pPr marL="0" indent="0">
              <a:buNone/>
            </a:pPr>
            <a:r>
              <a:rPr lang="en-US" dirty="0">
                <a:latin typeface="+mn-lt"/>
                <a:ea typeface="Palatino" charset="0"/>
                <a:cs typeface="Palatino" charset="0"/>
              </a:rPr>
              <a:t>Leadership in Science Policy Institute</a:t>
            </a:r>
          </a:p>
          <a:p>
            <a:pPr lvl="1"/>
            <a:r>
              <a:rPr lang="en-US" dirty="0">
                <a:latin typeface="+mn-lt"/>
                <a:ea typeface="Palatino" charset="0"/>
                <a:cs typeface="Palatino" charset="0"/>
              </a:rPr>
              <a:t>Educates </a:t>
            </a:r>
            <a:r>
              <a:rPr lang="en-US" dirty="0" smtClean="0">
                <a:latin typeface="+mn-lt"/>
                <a:ea typeface="Palatino" charset="0"/>
                <a:cs typeface="Palatino" charset="0"/>
              </a:rPr>
              <a:t>and trains computing </a:t>
            </a:r>
            <a:r>
              <a:rPr lang="en-US" dirty="0">
                <a:latin typeface="+mn-lt"/>
                <a:ea typeface="Palatino" charset="0"/>
                <a:cs typeface="Palatino" charset="0"/>
              </a:rPr>
              <a:t>researchers on how science policy in the U.S. is </a:t>
            </a:r>
            <a:r>
              <a:rPr lang="en-US" dirty="0" smtClean="0">
                <a:latin typeface="+mn-lt"/>
                <a:ea typeface="Palatino" charset="0"/>
                <a:cs typeface="Palatino" charset="0"/>
              </a:rPr>
              <a:t>formulated and how to </a:t>
            </a:r>
            <a:r>
              <a:rPr lang="en-US" dirty="0">
                <a:latin typeface="+mn-lt"/>
                <a:ea typeface="Palatino" charset="0"/>
                <a:cs typeface="Palatino" charset="0"/>
              </a:rPr>
              <a:t>advocate for computing research</a:t>
            </a:r>
          </a:p>
          <a:p>
            <a:pPr lvl="1"/>
            <a:r>
              <a:rPr lang="en-US" dirty="0">
                <a:latin typeface="+mn-lt"/>
                <a:ea typeface="Palatino" charset="0"/>
                <a:cs typeface="Palatino" charset="0"/>
              </a:rPr>
              <a:t>Co-sponsored by CRA’s Government Affairs Committee</a:t>
            </a:r>
          </a:p>
          <a:p>
            <a:pPr marL="0" indent="0">
              <a:buNone/>
            </a:pPr>
            <a:r>
              <a:rPr lang="en-US" dirty="0" smtClean="0">
                <a:latin typeface="+mn-lt"/>
                <a:ea typeface="Palatino" charset="0"/>
                <a:cs typeface="Palatino" charset="0"/>
              </a:rPr>
              <a:t/>
            </a:r>
            <a:br>
              <a:rPr lang="en-US" dirty="0" smtClean="0">
                <a:latin typeface="+mn-lt"/>
                <a:ea typeface="Palatino" charset="0"/>
                <a:cs typeface="Palatino" charset="0"/>
              </a:rPr>
            </a:br>
            <a:r>
              <a:rPr lang="en-US" dirty="0" smtClean="0">
                <a:latin typeface="+mn-lt"/>
                <a:ea typeface="Palatino" charset="0"/>
                <a:cs typeface="Palatino" charset="0"/>
              </a:rPr>
              <a:t>Industry </a:t>
            </a:r>
            <a:r>
              <a:rPr lang="en-US" dirty="0">
                <a:latin typeface="+mn-lt"/>
                <a:ea typeface="Palatino" charset="0"/>
                <a:cs typeface="Palatino" charset="0"/>
              </a:rPr>
              <a:t>– Academic Collaborations</a:t>
            </a:r>
          </a:p>
          <a:p>
            <a:pPr lvl="1"/>
            <a:r>
              <a:rPr lang="en-US" dirty="0">
                <a:latin typeface="+mn-lt"/>
                <a:ea typeface="Palatino" charset="0"/>
                <a:cs typeface="Palatino" charset="0"/>
              </a:rPr>
              <a:t>CCC collaborated with Big Data Regional Hubs </a:t>
            </a:r>
          </a:p>
          <a:p>
            <a:pPr lvl="1"/>
            <a:r>
              <a:rPr lang="en-US" dirty="0">
                <a:latin typeface="+mn-lt"/>
                <a:ea typeface="Palatino" charset="0"/>
                <a:cs typeface="Palatino" charset="0"/>
              </a:rPr>
              <a:t>Activities to enhance the research of early career faculty</a:t>
            </a:r>
          </a:p>
          <a:p>
            <a:pPr marL="0" indent="0">
              <a:buNone/>
            </a:pPr>
            <a:endParaRPr lang="en-US" dirty="0" smtClean="0">
              <a:latin typeface="+mn-lt"/>
              <a:ea typeface="Palatino" charset="0"/>
              <a:cs typeface="Palatino" charset="0"/>
            </a:endParaRPr>
          </a:p>
          <a:p>
            <a:pPr marL="0" indent="0">
              <a:buNone/>
            </a:pPr>
            <a:r>
              <a:rPr lang="en-US" dirty="0" smtClean="0">
                <a:latin typeface="+mn-lt"/>
                <a:ea typeface="Palatino" charset="0"/>
                <a:cs typeface="Palatino" charset="0"/>
              </a:rPr>
              <a:t>Postdoc </a:t>
            </a:r>
            <a:r>
              <a:rPr lang="en-US" dirty="0">
                <a:latin typeface="+mn-lt"/>
                <a:ea typeface="Palatino" charset="0"/>
                <a:cs typeface="Palatino" charset="0"/>
              </a:rPr>
              <a:t>Best </a:t>
            </a:r>
            <a:r>
              <a:rPr lang="en-US" dirty="0" smtClean="0">
                <a:latin typeface="+mn-lt"/>
                <a:ea typeface="Palatino" charset="0"/>
                <a:cs typeface="Palatino" charset="0"/>
              </a:rPr>
              <a:t>Practices</a:t>
            </a:r>
          </a:p>
          <a:p>
            <a:pPr lvl="1"/>
            <a:r>
              <a:rPr lang="en-US" dirty="0" smtClean="0">
                <a:latin typeface="+mn-lt"/>
                <a:ea typeface="Palatino" charset="0"/>
                <a:cs typeface="Palatino" charset="0"/>
              </a:rPr>
              <a:t>Program to study institutional support structures for postdocs</a:t>
            </a:r>
          </a:p>
          <a:p>
            <a:pPr lvl="1"/>
            <a:r>
              <a:rPr lang="en-US" dirty="0" smtClean="0">
                <a:latin typeface="+mn-lt"/>
                <a:ea typeface="Palatino" charset="0"/>
                <a:cs typeface="Palatino" charset="0"/>
              </a:rPr>
              <a:t>3 programs: University of Washington, NY ASCENT, Arizona</a:t>
            </a:r>
          </a:p>
          <a:p>
            <a:pPr marL="0" indent="0">
              <a:buNone/>
            </a:pPr>
            <a:endParaRPr lang="en-US" dirty="0" smtClean="0">
              <a:latin typeface="+mn-lt"/>
              <a:ea typeface="Palatino" charset="0"/>
              <a:cs typeface="Palatino" charset="0"/>
            </a:endParaRPr>
          </a:p>
          <a:p>
            <a:pPr marL="0" indent="0">
              <a:buNone/>
            </a:pPr>
            <a:r>
              <a:rPr lang="en-US" dirty="0" smtClean="0">
                <a:latin typeface="+mn-lt"/>
                <a:ea typeface="Palatino" charset="0"/>
                <a:cs typeface="Palatino" charset="0"/>
              </a:rPr>
              <a:t>Computing </a:t>
            </a:r>
            <a:r>
              <a:rPr lang="en-US" dirty="0">
                <a:latin typeface="+mn-lt"/>
                <a:ea typeface="Palatino" charset="0"/>
                <a:cs typeface="Palatino" charset="0"/>
              </a:rPr>
              <a:t>Innovation Fellows (</a:t>
            </a:r>
            <a:r>
              <a:rPr lang="en-US" dirty="0" err="1">
                <a:latin typeface="+mn-lt"/>
                <a:ea typeface="Palatino" charset="0"/>
                <a:cs typeface="Palatino" charset="0"/>
              </a:rPr>
              <a:t>CIFellows</a:t>
            </a:r>
            <a:r>
              <a:rPr lang="en-US" dirty="0">
                <a:latin typeface="+mn-lt"/>
                <a:ea typeface="Palatino" charset="0"/>
                <a:cs typeface="Palatino" charset="0"/>
              </a:rPr>
              <a:t>) </a:t>
            </a:r>
            <a:r>
              <a:rPr lang="en-US" dirty="0" smtClean="0">
                <a:latin typeface="+mn-lt"/>
                <a:ea typeface="Palatino" charset="0"/>
                <a:cs typeface="Palatino" charset="0"/>
              </a:rPr>
              <a:t>Project</a:t>
            </a:r>
          </a:p>
          <a:p>
            <a:pPr lvl="1"/>
            <a:r>
              <a:rPr lang="en-US" dirty="0">
                <a:latin typeface="+mn-lt"/>
                <a:ea typeface="Palatino" charset="0"/>
                <a:cs typeface="Palatino" charset="0"/>
              </a:rPr>
              <a:t>R</a:t>
            </a:r>
            <a:r>
              <a:rPr lang="en-US" dirty="0" smtClean="0">
                <a:latin typeface="+mn-lt"/>
                <a:ea typeface="Palatino" charset="0"/>
                <a:cs typeface="Palatino" charset="0"/>
              </a:rPr>
              <a:t>apidly created </a:t>
            </a:r>
            <a:r>
              <a:rPr lang="en-US" dirty="0">
                <a:latin typeface="+mn-lt"/>
                <a:ea typeface="Palatino" charset="0"/>
                <a:cs typeface="Palatino" charset="0"/>
              </a:rPr>
              <a:t>the CI Fellows program to preserve human capital when faculty positions became scarce with the financial crisis </a:t>
            </a:r>
            <a:endParaRPr lang="en-US" dirty="0" smtClean="0">
              <a:latin typeface="+mn-lt"/>
              <a:ea typeface="Palatino" charset="0"/>
              <a:cs typeface="Palatino" charset="0"/>
            </a:endParaRPr>
          </a:p>
          <a:p>
            <a:pPr lvl="1"/>
            <a:endParaRPr lang="en-US" dirty="0">
              <a:latin typeface="Palatino" charset="0"/>
              <a:ea typeface="Palatino" charset="0"/>
              <a:cs typeface="Palatino" charset="0"/>
            </a:endParaRPr>
          </a:p>
        </p:txBody>
      </p:sp>
    </p:spTree>
    <p:extLst>
      <p:ext uri="{BB962C8B-B14F-4D97-AF65-F5344CB8AC3E}">
        <p14:creationId xmlns:p14="http://schemas.microsoft.com/office/powerpoint/2010/main" val="159594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86240" y="999884"/>
            <a:ext cx="8585359" cy="900759"/>
          </a:xfrm>
          <a:prstGeom prst="rect">
            <a:avLst/>
          </a:prstGeom>
          <a:noFill/>
        </p:spPr>
        <p:txBody>
          <a:bodyPr wrap="square" rtlCol="0">
            <a:spAutoFit/>
          </a:bodyPr>
          <a:lstStyle/>
          <a:p>
            <a:pPr>
              <a:lnSpc>
                <a:spcPct val="110000"/>
              </a:lnSpc>
            </a:pPr>
            <a:r>
              <a:rPr lang="en-US" sz="1600" dirty="0">
                <a:cs typeface="Mission Gothic Regular"/>
              </a:rPr>
              <a:t>The </a:t>
            </a:r>
            <a:r>
              <a:rPr lang="en-US" sz="1600" b="1" dirty="0">
                <a:cs typeface="Mission Gothic Regular"/>
              </a:rPr>
              <a:t>mission</a:t>
            </a:r>
            <a:r>
              <a:rPr lang="en-US" sz="1600" dirty="0">
                <a:cs typeface="Mission Gothic Regular"/>
              </a:rPr>
              <a:t> of Computing Research Association's </a:t>
            </a:r>
            <a:r>
              <a:rPr lang="en-US" sz="1600" dirty="0" smtClean="0">
                <a:cs typeface="Mission Gothic Regular"/>
              </a:rPr>
              <a:t>Computing </a:t>
            </a:r>
            <a:r>
              <a:rPr lang="en-US" sz="1600" dirty="0">
                <a:cs typeface="Mission Gothic Regular"/>
              </a:rPr>
              <a:t>Community </a:t>
            </a:r>
            <a:r>
              <a:rPr lang="en-US" sz="1600" dirty="0" smtClean="0">
                <a:cs typeface="Mission Gothic Regular"/>
              </a:rPr>
              <a:t>Consortium </a:t>
            </a:r>
            <a:r>
              <a:rPr lang="en-US" sz="1600" dirty="0">
                <a:cs typeface="Mission Gothic Regular"/>
              </a:rPr>
              <a:t>(CCC) is </a:t>
            </a:r>
            <a:r>
              <a:rPr lang="en-US" sz="1600" dirty="0" smtClean="0">
                <a:cs typeface="Mission Gothic Regular"/>
              </a:rPr>
              <a:t>to </a:t>
            </a:r>
            <a:r>
              <a:rPr lang="en-US" sz="1600" b="1" dirty="0" smtClean="0">
                <a:cs typeface="Mission Gothic Regular"/>
              </a:rPr>
              <a:t>catalyze</a:t>
            </a:r>
            <a:r>
              <a:rPr lang="en-US" sz="1600" dirty="0" smtClean="0">
                <a:cs typeface="Mission Gothic Regular"/>
              </a:rPr>
              <a:t> </a:t>
            </a:r>
            <a:r>
              <a:rPr lang="en-US" sz="1600" dirty="0">
                <a:cs typeface="Mission Gothic Regular"/>
              </a:rPr>
              <a:t>the computing research community </a:t>
            </a:r>
            <a:r>
              <a:rPr lang="en-US" sz="1600" dirty="0" smtClean="0">
                <a:cs typeface="Mission Gothic Regular"/>
              </a:rPr>
              <a:t>and </a:t>
            </a:r>
            <a:r>
              <a:rPr lang="en-US" sz="1600" b="1" dirty="0" smtClean="0">
                <a:cs typeface="Mission Gothic Regular"/>
              </a:rPr>
              <a:t>enable </a:t>
            </a:r>
            <a:r>
              <a:rPr lang="en-US" sz="1600" dirty="0">
                <a:cs typeface="Mission Gothic Regular"/>
              </a:rPr>
              <a:t>the pursuit of innovative, high-impact research. </a:t>
            </a:r>
            <a:endParaRPr lang="en-US" sz="1600" dirty="0" smtClean="0">
              <a:cs typeface="Mission Gothic Regular"/>
            </a:endParaRPr>
          </a:p>
        </p:txBody>
      </p:sp>
      <p:sp>
        <p:nvSpPr>
          <p:cNvPr id="6" name="TextBox 5"/>
          <p:cNvSpPr txBox="1"/>
          <p:nvPr/>
        </p:nvSpPr>
        <p:spPr>
          <a:xfrm>
            <a:off x="333829" y="4611878"/>
            <a:ext cx="184666" cy="400110"/>
          </a:xfrm>
          <a:prstGeom prst="rect">
            <a:avLst/>
          </a:prstGeom>
          <a:noFill/>
        </p:spPr>
        <p:txBody>
          <a:bodyPr wrap="none" rtlCol="0">
            <a:spAutoFit/>
          </a:bodyPr>
          <a:lstStyle/>
          <a:p>
            <a:endParaRPr lang="en-US" sz="2000" dirty="0"/>
          </a:p>
        </p:txBody>
      </p:sp>
      <p:sp>
        <p:nvSpPr>
          <p:cNvPr id="4" name="Title 3"/>
          <p:cNvSpPr>
            <a:spLocks noGrp="1"/>
          </p:cNvSpPr>
          <p:nvPr>
            <p:ph type="title"/>
          </p:nvPr>
        </p:nvSpPr>
        <p:spPr>
          <a:xfrm>
            <a:off x="457200" y="124437"/>
            <a:ext cx="8229600" cy="1143000"/>
          </a:xfrm>
        </p:spPr>
        <p:txBody>
          <a:bodyPr/>
          <a:lstStyle/>
          <a:p>
            <a:r>
              <a:rPr lang="en-US" dirty="0" smtClean="0"/>
              <a:t>Computing Community Consortium</a:t>
            </a:r>
            <a:endParaRPr lang="en-US" dirty="0"/>
          </a:p>
        </p:txBody>
      </p:sp>
      <p:sp>
        <p:nvSpPr>
          <p:cNvPr id="9" name="Content Placeholder 6"/>
          <p:cNvSpPr txBox="1">
            <a:spLocks/>
          </p:cNvSpPr>
          <p:nvPr/>
        </p:nvSpPr>
        <p:spPr bwMode="auto">
          <a:xfrm>
            <a:off x="4317144" y="1653008"/>
            <a:ext cx="5376796" cy="43071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0"/>
              </a:spcBef>
              <a:buClr>
                <a:srgbClr val="A6093D"/>
              </a:buClr>
              <a:buNone/>
            </a:pPr>
            <a:r>
              <a:rPr lang="en-US" sz="1500" b="1" dirty="0" smtClean="0">
                <a:cs typeface="Mission Gothic Regular"/>
              </a:rPr>
              <a:t>Promote Audacious Thinking:</a:t>
            </a:r>
            <a:endParaRPr lang="en-US" sz="1500" dirty="0">
              <a:cs typeface="Mission Gothic Regular"/>
            </a:endParaRPr>
          </a:p>
          <a:p>
            <a:pPr marL="0" indent="0">
              <a:lnSpc>
                <a:spcPct val="110000"/>
              </a:lnSpc>
              <a:spcBef>
                <a:spcPts val="0"/>
              </a:spcBef>
              <a:buClr>
                <a:srgbClr val="A6093D"/>
              </a:buClr>
              <a:buNone/>
            </a:pPr>
            <a:r>
              <a:rPr lang="en-US" sz="1500" dirty="0" smtClean="0">
                <a:cs typeface="Mission Gothic Regular"/>
              </a:rPr>
              <a:t>	Community Initiated Visioning Workshops</a:t>
            </a:r>
          </a:p>
          <a:p>
            <a:pPr marL="457200" lvl="1" indent="0">
              <a:lnSpc>
                <a:spcPct val="110000"/>
              </a:lnSpc>
              <a:spcBef>
                <a:spcPts val="0"/>
              </a:spcBef>
              <a:buClr>
                <a:srgbClr val="A6093D"/>
              </a:buClr>
              <a:buNone/>
            </a:pPr>
            <a:r>
              <a:rPr lang="en-US" sz="1500" dirty="0" smtClean="0">
                <a:cs typeface="Mission Gothic Regular"/>
              </a:rPr>
              <a:t>Blue Sky Ideas tracks at conferences</a:t>
            </a:r>
          </a:p>
          <a:p>
            <a:pPr marL="46037" indent="0">
              <a:lnSpc>
                <a:spcPct val="110000"/>
              </a:lnSpc>
              <a:spcBef>
                <a:spcPts val="0"/>
              </a:spcBef>
              <a:buClr>
                <a:srgbClr val="A6093D"/>
              </a:buClr>
              <a:buNone/>
            </a:pPr>
            <a:r>
              <a:rPr lang="en-US" sz="1500" b="1" dirty="0">
                <a:solidFill>
                  <a:srgbClr val="000000"/>
                </a:solidFill>
                <a:cs typeface="Mission Gothic Regular"/>
              </a:rPr>
              <a:t>Communicate to the Community</a:t>
            </a:r>
            <a:r>
              <a:rPr lang="en-US" sz="1500" b="1" dirty="0" smtClean="0">
                <a:solidFill>
                  <a:srgbClr val="000000"/>
                </a:solidFill>
                <a:cs typeface="Mission Gothic Regular"/>
              </a:rPr>
              <a:t>:</a:t>
            </a:r>
            <a:endParaRPr lang="en-US" sz="1500" dirty="0">
              <a:solidFill>
                <a:srgbClr val="000000"/>
              </a:solidFill>
              <a:cs typeface="Mission Gothic Regular"/>
            </a:endParaRPr>
          </a:p>
          <a:p>
            <a:pPr marL="46037" indent="0">
              <a:lnSpc>
                <a:spcPct val="110000"/>
              </a:lnSpc>
              <a:spcBef>
                <a:spcPts val="0"/>
              </a:spcBef>
              <a:buClr>
                <a:srgbClr val="A6093D"/>
              </a:buClr>
              <a:buNone/>
            </a:pPr>
            <a:r>
              <a:rPr lang="en-US" sz="1500" dirty="0">
                <a:solidFill>
                  <a:srgbClr val="000000"/>
                </a:solidFill>
                <a:cs typeface="Mission Gothic Regular"/>
              </a:rPr>
              <a:t>	</a:t>
            </a:r>
            <a:r>
              <a:rPr lang="en-US" sz="1500" dirty="0" smtClean="0">
                <a:solidFill>
                  <a:srgbClr val="000000"/>
                </a:solidFill>
                <a:cs typeface="Mission Gothic Regular"/>
              </a:rPr>
              <a:t>CCC </a:t>
            </a:r>
            <a:r>
              <a:rPr lang="en-US" sz="1500" dirty="0">
                <a:solidFill>
                  <a:srgbClr val="000000"/>
                </a:solidFill>
                <a:cs typeface="Mission Gothic Regular"/>
              </a:rPr>
              <a:t>Blog - </a:t>
            </a:r>
            <a:r>
              <a:rPr lang="en-US" sz="1500" dirty="0">
                <a:solidFill>
                  <a:schemeClr val="accent2">
                    <a:lumMod val="75000"/>
                  </a:schemeClr>
                </a:solidFill>
                <a:cs typeface="Mission Gothic Regular"/>
                <a:hlinkClick r:id="rId3"/>
              </a:rPr>
              <a:t>http://cccblog.org</a:t>
            </a:r>
            <a:r>
              <a:rPr lang="en-US" sz="1500" dirty="0" smtClean="0">
                <a:solidFill>
                  <a:schemeClr val="accent2">
                    <a:lumMod val="75000"/>
                  </a:schemeClr>
                </a:solidFill>
                <a:cs typeface="Mission Gothic Regular"/>
                <a:hlinkClick r:id="rId3"/>
              </a:rPr>
              <a:t>/</a:t>
            </a:r>
            <a:endParaRPr lang="en-US" sz="1500" dirty="0">
              <a:solidFill>
                <a:schemeClr val="accent2">
                  <a:lumMod val="75000"/>
                </a:schemeClr>
              </a:solidFill>
              <a:cs typeface="Mission Gothic Regular"/>
            </a:endParaRPr>
          </a:p>
          <a:p>
            <a:pPr marL="46037" indent="0">
              <a:lnSpc>
                <a:spcPct val="110000"/>
              </a:lnSpc>
              <a:spcBef>
                <a:spcPts val="0"/>
              </a:spcBef>
              <a:buClr>
                <a:srgbClr val="A6093D"/>
              </a:buClr>
              <a:buNone/>
            </a:pPr>
            <a:r>
              <a:rPr lang="en-US" sz="1500" dirty="0">
                <a:solidFill>
                  <a:schemeClr val="accent2">
                    <a:lumMod val="75000"/>
                  </a:schemeClr>
                </a:solidFill>
                <a:cs typeface="Mission Gothic Regular"/>
              </a:rPr>
              <a:t>	</a:t>
            </a:r>
            <a:r>
              <a:rPr lang="en-US" sz="1500" dirty="0" smtClean="0">
                <a:solidFill>
                  <a:srgbClr val="000000"/>
                </a:solidFill>
                <a:cs typeface="Mission Gothic Regular"/>
              </a:rPr>
              <a:t>Great </a:t>
            </a:r>
            <a:r>
              <a:rPr lang="en-US" sz="1500" dirty="0">
                <a:solidFill>
                  <a:srgbClr val="000000"/>
                </a:solidFill>
                <a:cs typeface="Mission Gothic Regular"/>
              </a:rPr>
              <a:t>Innovative </a:t>
            </a:r>
            <a:r>
              <a:rPr lang="en-US" sz="1500" dirty="0" smtClean="0">
                <a:solidFill>
                  <a:srgbClr val="000000"/>
                </a:solidFill>
                <a:cs typeface="Mission Gothic Regular"/>
              </a:rPr>
              <a:t>Ideas</a:t>
            </a:r>
          </a:p>
          <a:p>
            <a:pPr marL="46037" indent="0">
              <a:lnSpc>
                <a:spcPct val="110000"/>
              </a:lnSpc>
              <a:spcBef>
                <a:spcPts val="0"/>
              </a:spcBef>
              <a:buClr>
                <a:srgbClr val="A6093D"/>
              </a:buClr>
              <a:buNone/>
            </a:pPr>
            <a:r>
              <a:rPr lang="en-US" sz="1500" dirty="0">
                <a:solidFill>
                  <a:srgbClr val="000000"/>
                </a:solidFill>
                <a:cs typeface="Mission Gothic Regular"/>
              </a:rPr>
              <a:t>	</a:t>
            </a:r>
            <a:r>
              <a:rPr lang="en-US" sz="1500" dirty="0" smtClean="0">
                <a:solidFill>
                  <a:srgbClr val="000000"/>
                </a:solidFill>
                <a:cs typeface="Mission Gothic Regular"/>
              </a:rPr>
              <a:t>White </a:t>
            </a:r>
            <a:r>
              <a:rPr lang="en-US" sz="1500" dirty="0">
                <a:solidFill>
                  <a:srgbClr val="000000"/>
                </a:solidFill>
                <a:cs typeface="Mission Gothic Regular"/>
              </a:rPr>
              <a:t>Papers and Workshop </a:t>
            </a:r>
            <a:r>
              <a:rPr lang="en-US" sz="1500" dirty="0" smtClean="0">
                <a:solidFill>
                  <a:srgbClr val="000000"/>
                </a:solidFill>
                <a:cs typeface="Mission Gothic Regular"/>
              </a:rPr>
              <a:t>Reports</a:t>
            </a:r>
          </a:p>
          <a:p>
            <a:pPr marL="46037" indent="0">
              <a:lnSpc>
                <a:spcPct val="110000"/>
              </a:lnSpc>
              <a:spcBef>
                <a:spcPts val="0"/>
              </a:spcBef>
              <a:buClr>
                <a:srgbClr val="A6093D"/>
              </a:buClr>
              <a:buNone/>
            </a:pPr>
            <a:r>
              <a:rPr lang="en-US" sz="1500" dirty="0">
                <a:solidFill>
                  <a:srgbClr val="000000"/>
                </a:solidFill>
                <a:cs typeface="Mission Gothic Regular"/>
              </a:rPr>
              <a:t>	</a:t>
            </a:r>
            <a:r>
              <a:rPr lang="en-US" sz="1500" dirty="0" smtClean="0">
                <a:solidFill>
                  <a:srgbClr val="000000"/>
                </a:solidFill>
                <a:cs typeface="Mission Gothic Regular"/>
              </a:rPr>
              <a:t>Social </a:t>
            </a:r>
            <a:r>
              <a:rPr lang="en-US" sz="1500" dirty="0" smtClean="0">
                <a:solidFill>
                  <a:srgbClr val="000000"/>
                </a:solidFill>
                <a:cs typeface="Mission Gothic Regular"/>
              </a:rPr>
              <a:t>Media (@</a:t>
            </a:r>
            <a:r>
              <a:rPr lang="en-US" sz="1500" dirty="0" err="1" smtClean="0">
                <a:solidFill>
                  <a:srgbClr val="000000"/>
                </a:solidFill>
                <a:cs typeface="Mission Gothic Regular"/>
              </a:rPr>
              <a:t>compcomcon</a:t>
            </a:r>
            <a:r>
              <a:rPr lang="en-US" sz="1500" dirty="0" smtClean="0">
                <a:solidFill>
                  <a:srgbClr val="000000"/>
                </a:solidFill>
                <a:cs typeface="Mission Gothic Regular"/>
              </a:rPr>
              <a:t>)</a:t>
            </a:r>
            <a:endParaRPr lang="en-US" sz="1500" dirty="0" smtClean="0">
              <a:solidFill>
                <a:srgbClr val="000000"/>
              </a:solidFill>
              <a:cs typeface="Mission Gothic Regular"/>
            </a:endParaRPr>
          </a:p>
          <a:p>
            <a:pPr marL="46037" indent="0">
              <a:lnSpc>
                <a:spcPct val="110000"/>
              </a:lnSpc>
              <a:spcBef>
                <a:spcPts val="0"/>
              </a:spcBef>
              <a:buClr>
                <a:srgbClr val="A6093D"/>
              </a:buClr>
              <a:buNone/>
            </a:pPr>
            <a:r>
              <a:rPr lang="en-US" sz="1500" dirty="0">
                <a:solidFill>
                  <a:srgbClr val="000000"/>
                </a:solidFill>
                <a:cs typeface="Mission Gothic Regular"/>
              </a:rPr>
              <a:t>	</a:t>
            </a:r>
            <a:r>
              <a:rPr lang="en-US" sz="1500" dirty="0" smtClean="0">
                <a:solidFill>
                  <a:srgbClr val="000000"/>
                </a:solidFill>
                <a:cs typeface="Mission Gothic Regular"/>
              </a:rPr>
              <a:t>Council </a:t>
            </a:r>
            <a:r>
              <a:rPr lang="en-US" sz="1500" dirty="0">
                <a:solidFill>
                  <a:srgbClr val="000000"/>
                </a:solidFill>
                <a:cs typeface="Mission Gothic Regular"/>
              </a:rPr>
              <a:t>member presentations</a:t>
            </a:r>
          </a:p>
          <a:p>
            <a:pPr marL="0" indent="0">
              <a:lnSpc>
                <a:spcPct val="110000"/>
              </a:lnSpc>
              <a:spcBef>
                <a:spcPts val="0"/>
              </a:spcBef>
              <a:buClr>
                <a:srgbClr val="A6093D"/>
              </a:buClr>
              <a:buNone/>
            </a:pPr>
            <a:r>
              <a:rPr lang="en-US" sz="1500" b="1" dirty="0" smtClean="0">
                <a:cs typeface="Mission Gothic Regular"/>
              </a:rPr>
              <a:t>Facilitate Investment:</a:t>
            </a:r>
          </a:p>
          <a:p>
            <a:pPr marL="457200" lvl="1" indent="0">
              <a:lnSpc>
                <a:spcPct val="110000"/>
              </a:lnSpc>
              <a:spcBef>
                <a:spcPts val="0"/>
              </a:spcBef>
              <a:buClr>
                <a:srgbClr val="A6093D"/>
              </a:buClr>
              <a:buNone/>
            </a:pPr>
            <a:r>
              <a:rPr lang="en-US" sz="1500" dirty="0" smtClean="0">
                <a:cs typeface="Mission Gothic Regular"/>
              </a:rPr>
              <a:t>Outputs of visioning activities </a:t>
            </a:r>
          </a:p>
          <a:p>
            <a:pPr marL="457200" lvl="1" indent="0">
              <a:lnSpc>
                <a:spcPct val="110000"/>
              </a:lnSpc>
              <a:spcBef>
                <a:spcPts val="0"/>
              </a:spcBef>
              <a:buClr>
                <a:srgbClr val="A6093D"/>
              </a:buClr>
              <a:buNone/>
            </a:pPr>
            <a:r>
              <a:rPr lang="en-US" sz="1500" dirty="0" smtClean="0">
                <a:cs typeface="Mission Gothic Regular"/>
              </a:rPr>
              <a:t>Task Forces – </a:t>
            </a:r>
            <a:r>
              <a:rPr lang="en-US" sz="1500" dirty="0" smtClean="0">
                <a:cs typeface="Mission Gothic Regular"/>
              </a:rPr>
              <a:t>AI, Cybersecurity, Post Moore’s, etc.</a:t>
            </a:r>
            <a:endParaRPr lang="en-US" sz="1500" dirty="0" smtClean="0">
              <a:cs typeface="Mission Gothic Regular"/>
            </a:endParaRPr>
          </a:p>
          <a:p>
            <a:pPr marL="457200" lvl="1" indent="0">
              <a:lnSpc>
                <a:spcPct val="110000"/>
              </a:lnSpc>
              <a:spcBef>
                <a:spcPts val="0"/>
              </a:spcBef>
              <a:buClr>
                <a:srgbClr val="A6093D"/>
              </a:buClr>
              <a:buNone/>
            </a:pPr>
            <a:r>
              <a:rPr lang="en-US" sz="1500" dirty="0" smtClean="0">
                <a:cs typeface="Mission Gothic Regular"/>
              </a:rPr>
              <a:t>Engage with federal agencies and industry</a:t>
            </a:r>
          </a:p>
          <a:p>
            <a:pPr marL="46037" indent="0">
              <a:lnSpc>
                <a:spcPct val="110000"/>
              </a:lnSpc>
              <a:spcBef>
                <a:spcPts val="0"/>
              </a:spcBef>
              <a:buClr>
                <a:srgbClr val="A6093D"/>
              </a:buClr>
              <a:buNone/>
            </a:pPr>
            <a:r>
              <a:rPr lang="en-US" sz="1500" b="1" dirty="0" smtClean="0">
                <a:solidFill>
                  <a:srgbClr val="000000"/>
                </a:solidFill>
                <a:cs typeface="Mission Gothic Regular"/>
              </a:rPr>
              <a:t>Inculcate Leadership and Service:</a:t>
            </a:r>
          </a:p>
          <a:p>
            <a:pPr marL="46037" lvl="1" indent="0">
              <a:lnSpc>
                <a:spcPct val="110000"/>
              </a:lnSpc>
              <a:spcBef>
                <a:spcPts val="0"/>
              </a:spcBef>
              <a:buClr>
                <a:srgbClr val="A6093D"/>
              </a:buClr>
              <a:buNone/>
            </a:pPr>
            <a:r>
              <a:rPr lang="en-US" sz="1500" b="1" dirty="0">
                <a:solidFill>
                  <a:srgbClr val="000000"/>
                </a:solidFill>
                <a:cs typeface="Mission Gothic Regular"/>
              </a:rPr>
              <a:t>	</a:t>
            </a:r>
            <a:r>
              <a:rPr lang="en-US" sz="1500" dirty="0">
                <a:solidFill>
                  <a:srgbClr val="000000"/>
                </a:solidFill>
                <a:cs typeface="Mission Gothic Regular"/>
              </a:rPr>
              <a:t>Engage with CCC Alumni and Sister </a:t>
            </a:r>
            <a:r>
              <a:rPr lang="en-US" sz="1500" dirty="0" smtClean="0">
                <a:solidFill>
                  <a:srgbClr val="000000"/>
                </a:solidFill>
                <a:cs typeface="Mission Gothic Regular"/>
              </a:rPr>
              <a:t>Organizations</a:t>
            </a:r>
          </a:p>
          <a:p>
            <a:pPr marL="46037" lvl="1" indent="0">
              <a:lnSpc>
                <a:spcPct val="110000"/>
              </a:lnSpc>
              <a:spcBef>
                <a:spcPts val="0"/>
              </a:spcBef>
              <a:buClr>
                <a:srgbClr val="A6093D"/>
              </a:buClr>
              <a:buNone/>
            </a:pPr>
            <a:r>
              <a:rPr lang="en-US" sz="1500" dirty="0" smtClean="0">
                <a:cs typeface="Mission Gothic Regular"/>
              </a:rPr>
              <a:t>	Biennial </a:t>
            </a:r>
            <a:r>
              <a:rPr lang="en-US" sz="1500" dirty="0">
                <a:cs typeface="Mission Gothic Regular"/>
              </a:rPr>
              <a:t>Symposia </a:t>
            </a:r>
            <a:r>
              <a:rPr lang="en-US" sz="1500" dirty="0" smtClean="0">
                <a:cs typeface="Mission Gothic Regular"/>
              </a:rPr>
              <a:t>series</a:t>
            </a:r>
            <a:endParaRPr lang="en-US" sz="1500" b="1" dirty="0" smtClean="0">
              <a:solidFill>
                <a:srgbClr val="000000"/>
              </a:solidFill>
              <a:cs typeface="Mission Gothic Regular"/>
            </a:endParaRPr>
          </a:p>
          <a:p>
            <a:pPr marL="46037" indent="0">
              <a:lnSpc>
                <a:spcPct val="110000"/>
              </a:lnSpc>
              <a:spcBef>
                <a:spcPts val="0"/>
              </a:spcBef>
              <a:buClr>
                <a:srgbClr val="A6093D"/>
              </a:buClr>
              <a:buNone/>
            </a:pPr>
            <a:r>
              <a:rPr lang="en-US" sz="1500" b="1" dirty="0" smtClean="0">
                <a:solidFill>
                  <a:srgbClr val="000000"/>
                </a:solidFill>
                <a:cs typeface="Mission Gothic Regular"/>
              </a:rPr>
              <a:t>Influence Early Career Researchers:</a:t>
            </a:r>
          </a:p>
          <a:p>
            <a:pPr marL="46037" indent="0">
              <a:lnSpc>
                <a:spcPct val="110000"/>
              </a:lnSpc>
              <a:spcBef>
                <a:spcPts val="0"/>
              </a:spcBef>
              <a:buClr>
                <a:srgbClr val="A6093D"/>
              </a:buClr>
              <a:buNone/>
            </a:pPr>
            <a:r>
              <a:rPr lang="en-US" sz="1500" b="1" dirty="0">
                <a:solidFill>
                  <a:srgbClr val="000000"/>
                </a:solidFill>
                <a:cs typeface="Mission Gothic Regular"/>
              </a:rPr>
              <a:t>	</a:t>
            </a:r>
            <a:r>
              <a:rPr lang="en-US" sz="1500" dirty="0" smtClean="0">
                <a:solidFill>
                  <a:srgbClr val="000000"/>
                </a:solidFill>
                <a:cs typeface="Mission Gothic Regular"/>
              </a:rPr>
              <a:t>Industry </a:t>
            </a:r>
            <a:r>
              <a:rPr lang="en-US" sz="1500" dirty="0">
                <a:solidFill>
                  <a:srgbClr val="000000"/>
                </a:solidFill>
                <a:cs typeface="Mission Gothic Regular"/>
              </a:rPr>
              <a:t>– Academic </a:t>
            </a:r>
            <a:r>
              <a:rPr lang="en-US" sz="1500" dirty="0" smtClean="0">
                <a:solidFill>
                  <a:srgbClr val="000000"/>
                </a:solidFill>
                <a:cs typeface="Mission Gothic Regular"/>
              </a:rPr>
              <a:t>Collaborations</a:t>
            </a:r>
          </a:p>
          <a:p>
            <a:pPr marL="46037" indent="0">
              <a:lnSpc>
                <a:spcPct val="110000"/>
              </a:lnSpc>
              <a:spcBef>
                <a:spcPts val="0"/>
              </a:spcBef>
              <a:buClr>
                <a:srgbClr val="A6093D"/>
              </a:buClr>
              <a:buNone/>
            </a:pPr>
            <a:r>
              <a:rPr lang="en-US" sz="1500" dirty="0">
                <a:solidFill>
                  <a:srgbClr val="000000"/>
                </a:solidFill>
                <a:cs typeface="Mission Gothic Regular"/>
              </a:rPr>
              <a:t>	</a:t>
            </a:r>
            <a:r>
              <a:rPr lang="en-US" sz="1500" dirty="0" smtClean="0">
                <a:solidFill>
                  <a:srgbClr val="000000"/>
                </a:solidFill>
                <a:cs typeface="Mission Gothic Regular"/>
              </a:rPr>
              <a:t>Leadership in Science Policy Institute</a:t>
            </a:r>
          </a:p>
          <a:p>
            <a:pPr marL="46037" indent="0">
              <a:lnSpc>
                <a:spcPct val="110000"/>
              </a:lnSpc>
              <a:spcBef>
                <a:spcPts val="0"/>
              </a:spcBef>
              <a:buClr>
                <a:srgbClr val="A6093D"/>
              </a:buClr>
              <a:buNone/>
            </a:pPr>
            <a:r>
              <a:rPr lang="en-US" sz="1500" dirty="0">
                <a:solidFill>
                  <a:srgbClr val="000000"/>
                </a:solidFill>
                <a:cs typeface="Mission Gothic Regular"/>
              </a:rPr>
              <a:t>	</a:t>
            </a:r>
            <a:r>
              <a:rPr lang="en-US" sz="1500" dirty="0" smtClean="0">
                <a:solidFill>
                  <a:srgbClr val="000000"/>
                </a:solidFill>
                <a:cs typeface="Mission Gothic Regular"/>
              </a:rPr>
              <a:t>Postdoc Best Practices</a:t>
            </a:r>
          </a:p>
        </p:txBody>
      </p:sp>
      <p:pic>
        <p:nvPicPr>
          <p:cNvPr id="11"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0461" y="2084097"/>
            <a:ext cx="4062453" cy="3876102"/>
          </a:xfrm>
          <a:prstGeom prst="rect">
            <a:avLst/>
          </a:prstGeom>
        </p:spPr>
      </p:pic>
      <p:sp>
        <p:nvSpPr>
          <p:cNvPr id="2" name="Slide Number Placeholder 1"/>
          <p:cNvSpPr>
            <a:spLocks noGrp="1"/>
          </p:cNvSpPr>
          <p:nvPr>
            <p:ph type="sldNum" sz="quarter" idx="12"/>
          </p:nvPr>
        </p:nvSpPr>
        <p:spPr/>
        <p:txBody>
          <a:bodyPr/>
          <a:lstStyle/>
          <a:p>
            <a:fld id="{0A1189FA-E85E-2246-973C-FA5BF0DBB426}" type="slidenum">
              <a:rPr lang="en-US" smtClean="0"/>
              <a:pPr/>
              <a:t>2</a:t>
            </a:fld>
            <a:endParaRPr lang="en-US"/>
          </a:p>
        </p:txBody>
      </p:sp>
    </p:spTree>
    <p:extLst>
      <p:ext uri="{BB962C8B-B14F-4D97-AF65-F5344CB8AC3E}">
        <p14:creationId xmlns:p14="http://schemas.microsoft.com/office/powerpoint/2010/main" val="108214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7"/>
            <a:ext cx="8229600" cy="1263473"/>
          </a:xfrm>
        </p:spPr>
        <p:txBody>
          <a:bodyPr>
            <a:normAutofit/>
          </a:bodyPr>
          <a:lstStyle/>
          <a:p>
            <a:r>
              <a:rPr lang="en-US" dirty="0"/>
              <a:t>Engaging </a:t>
            </a:r>
            <a:r>
              <a:rPr lang="en-US" dirty="0" smtClean="0"/>
              <a:t>with Industry</a:t>
            </a:r>
            <a:endParaRPr lang="en-US" dirty="0"/>
          </a:p>
        </p:txBody>
      </p:sp>
      <p:sp>
        <p:nvSpPr>
          <p:cNvPr id="3" name="Content Placeholder 2"/>
          <p:cNvSpPr>
            <a:spLocks noGrp="1"/>
          </p:cNvSpPr>
          <p:nvPr>
            <p:ph sz="half" idx="2"/>
          </p:nvPr>
        </p:nvSpPr>
        <p:spPr>
          <a:xfrm>
            <a:off x="457200" y="1542275"/>
            <a:ext cx="4828192" cy="5105268"/>
          </a:xfrm>
        </p:spPr>
        <p:txBody>
          <a:bodyPr>
            <a:normAutofit/>
          </a:bodyPr>
          <a:lstStyle/>
          <a:p>
            <a:r>
              <a:rPr lang="en-US" dirty="0" smtClean="0">
                <a:latin typeface="+mn-lt"/>
                <a:ea typeface="Palatino" charset="0"/>
                <a:cs typeface="Palatino" charset="0"/>
              </a:rPr>
              <a:t>Working with industry </a:t>
            </a:r>
            <a:r>
              <a:rPr lang="en-US" dirty="0" smtClean="0">
                <a:latin typeface="+mn-lt"/>
                <a:ea typeface="Palatino" charset="0"/>
                <a:cs typeface="Palatino" charset="0"/>
              </a:rPr>
              <a:t>leaders </a:t>
            </a:r>
            <a:r>
              <a:rPr lang="en-US" dirty="0" smtClean="0">
                <a:latin typeface="+mn-lt"/>
                <a:ea typeface="Palatino" charset="0"/>
                <a:cs typeface="Palatino" charset="0"/>
              </a:rPr>
              <a:t>in planning </a:t>
            </a:r>
            <a:r>
              <a:rPr lang="en-US" dirty="0" smtClean="0">
                <a:latin typeface="+mn-lt"/>
                <a:ea typeface="Palatino" charset="0"/>
                <a:cs typeface="Palatino" charset="0"/>
              </a:rPr>
              <a:t>CCC workshops</a:t>
            </a:r>
            <a:endParaRPr lang="en-US" sz="1600" dirty="0" smtClean="0">
              <a:latin typeface="+mn-lt"/>
              <a:ea typeface="Palatino" charset="0"/>
              <a:cs typeface="Palatino" charset="0"/>
            </a:endParaRPr>
          </a:p>
          <a:p>
            <a:r>
              <a:rPr lang="en-US" dirty="0" smtClean="0">
                <a:latin typeface="+mn-lt"/>
                <a:ea typeface="Palatino" charset="0"/>
                <a:cs typeface="Palatino" charset="0"/>
              </a:rPr>
              <a:t>Hosting CCC activities </a:t>
            </a:r>
            <a:br>
              <a:rPr lang="en-US" dirty="0" smtClean="0">
                <a:latin typeface="+mn-lt"/>
                <a:ea typeface="Palatino" charset="0"/>
                <a:cs typeface="Palatino" charset="0"/>
              </a:rPr>
            </a:br>
            <a:r>
              <a:rPr lang="en-US" dirty="0" smtClean="0">
                <a:latin typeface="+mn-lt"/>
                <a:ea typeface="Palatino" charset="0"/>
                <a:cs typeface="Palatino" charset="0"/>
              </a:rPr>
              <a:t>at industry </a:t>
            </a:r>
            <a:r>
              <a:rPr lang="en-US" dirty="0" smtClean="0">
                <a:latin typeface="+mn-lt"/>
                <a:ea typeface="Palatino" charset="0"/>
                <a:cs typeface="Palatino" charset="0"/>
              </a:rPr>
              <a:t>events</a:t>
            </a:r>
            <a:endParaRPr lang="en-US" sz="1400" dirty="0" smtClean="0">
              <a:latin typeface="+mn-lt"/>
              <a:ea typeface="Palatino" charset="0"/>
              <a:cs typeface="Palatino" charset="0"/>
            </a:endParaRPr>
          </a:p>
          <a:p>
            <a:r>
              <a:rPr lang="en-US" dirty="0" smtClean="0">
                <a:latin typeface="+mn-lt"/>
                <a:ea typeface="Palatino" charset="0"/>
                <a:cs typeface="Palatino" charset="0"/>
              </a:rPr>
              <a:t>Cultivating and working with federal-industry </a:t>
            </a:r>
            <a:r>
              <a:rPr lang="en-US" dirty="0" smtClean="0">
                <a:latin typeface="+mn-lt"/>
                <a:ea typeface="Palatino" charset="0"/>
                <a:cs typeface="Palatino" charset="0"/>
              </a:rPr>
              <a:t>partnerships</a:t>
            </a:r>
            <a:endParaRPr lang="en-US" sz="1400" dirty="0" smtClean="0">
              <a:latin typeface="+mn-lt"/>
              <a:ea typeface="Palatino" charset="0"/>
              <a:cs typeface="Palatino" charset="0"/>
            </a:endParaRPr>
          </a:p>
          <a:p>
            <a:r>
              <a:rPr lang="en-US" dirty="0" smtClean="0">
                <a:latin typeface="+mn-lt"/>
                <a:ea typeface="Palatino" charset="0"/>
                <a:cs typeface="Palatino" charset="0"/>
              </a:rPr>
              <a:t>Engaging non profits and industry </a:t>
            </a:r>
            <a:r>
              <a:rPr lang="en-US" dirty="0" smtClean="0">
                <a:latin typeface="+mn-lt"/>
                <a:ea typeface="Palatino" charset="0"/>
                <a:cs typeface="Palatino" charset="0"/>
              </a:rPr>
              <a:t>consortia</a:t>
            </a:r>
            <a:endParaRPr lang="en-US" sz="1400" dirty="0" smtClean="0">
              <a:latin typeface="+mn-lt"/>
              <a:ea typeface="Palatino" charset="0"/>
              <a:cs typeface="Palatino" charset="0"/>
            </a:endParaRPr>
          </a:p>
          <a:p>
            <a:r>
              <a:rPr lang="en-US" dirty="0" smtClean="0">
                <a:latin typeface="+mn-lt"/>
                <a:ea typeface="Palatino" charset="0"/>
                <a:cs typeface="Palatino" charset="0"/>
              </a:rPr>
              <a:t>Taking a broad view on computing </a:t>
            </a:r>
            <a:r>
              <a:rPr lang="en-US" dirty="0" smtClean="0">
                <a:latin typeface="+mn-lt"/>
                <a:ea typeface="Palatino" charset="0"/>
                <a:cs typeface="Palatino" charset="0"/>
              </a:rPr>
              <a:t>industry</a:t>
            </a:r>
          </a:p>
          <a:p>
            <a:r>
              <a:rPr lang="en-US" dirty="0" smtClean="0">
                <a:latin typeface="+mn-lt"/>
                <a:ea typeface="Palatino" charset="0"/>
                <a:cs typeface="Palatino" charset="0"/>
              </a:rPr>
              <a:t>Ensuring industry participation at CCC events</a:t>
            </a:r>
            <a:endParaRPr lang="en-US" dirty="0" smtClean="0">
              <a:latin typeface="+mn-lt"/>
              <a:ea typeface="Palatino" charset="0"/>
              <a:cs typeface="Palatino" charset="0"/>
            </a:endParaRPr>
          </a:p>
          <a:p>
            <a:endParaRPr lang="en-US" dirty="0">
              <a:latin typeface="+mn-lt"/>
              <a:ea typeface="Palatino" charset="0"/>
              <a:cs typeface="Palatino" charset="0"/>
            </a:endParaRPr>
          </a:p>
        </p:txBody>
      </p:sp>
      <p:sp>
        <p:nvSpPr>
          <p:cNvPr id="4" name="AutoShape 2" descr="mage result for partnership on ai"/>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mage result for partnership on ai"/>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ttp://sociable.co/wp-content/uploads/2017/02/partnership-on-ai.jpg"/>
          <p:cNvPicPr>
            <a:picLocks noChangeAspect="1" noChangeArrowheads="1"/>
          </p:cNvPicPr>
          <p:nvPr/>
        </p:nvPicPr>
        <p:blipFill rotWithShape="1">
          <a:blip r:embed="rId3">
            <a:extLst>
              <a:ext uri="{28A0092B-C50C-407E-A947-70E740481C1C}">
                <a14:useLocalDpi xmlns:a14="http://schemas.microsoft.com/office/drawing/2010/main" val="0"/>
              </a:ext>
            </a:extLst>
          </a:blip>
          <a:srcRect l="14333" r="13640"/>
          <a:stretch/>
        </p:blipFill>
        <p:spPr bwMode="auto">
          <a:xfrm>
            <a:off x="5613799" y="4899528"/>
            <a:ext cx="3401408" cy="174801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ig Data spokes hea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3464" y="2708844"/>
            <a:ext cx="3421743" cy="187452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ttp://img.new.livestream.com/events/00000000006f6b3a/2f5b0a54-9804-4b08-936d-c686f34d2fad.png"/>
          <p:cNvPicPr>
            <a:picLocks noChangeAspect="1" noChangeArrowheads="1"/>
          </p:cNvPicPr>
          <p:nvPr/>
        </p:nvPicPr>
        <p:blipFill rotWithShape="1">
          <a:blip r:embed="rId5">
            <a:extLst>
              <a:ext uri="{28A0092B-C50C-407E-A947-70E740481C1C}">
                <a14:useLocalDpi xmlns:a14="http://schemas.microsoft.com/office/drawing/2010/main" val="0"/>
              </a:ext>
            </a:extLst>
          </a:blip>
          <a:srcRect b="20314"/>
          <a:stretch/>
        </p:blipFill>
        <p:spPr bwMode="auto">
          <a:xfrm>
            <a:off x="7395957" y="570370"/>
            <a:ext cx="1619250" cy="193548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7395957" y="570370"/>
            <a:ext cx="1594556" cy="193548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613799" y="2708844"/>
            <a:ext cx="3401408" cy="187452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613799" y="4899527"/>
            <a:ext cx="3401408" cy="174801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43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A1189FA-E85E-2246-973C-FA5BF0DBB426}" type="slidenum">
              <a:rPr lang="en-US" smtClean="0"/>
              <a:pPr/>
              <a:t>21</a:t>
            </a:fld>
            <a:endParaRPr lang="en-US"/>
          </a:p>
        </p:txBody>
      </p:sp>
      <p:sp>
        <p:nvSpPr>
          <p:cNvPr id="20"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cap="all" baseline="0">
                <a:solidFill>
                  <a:srgbClr val="A6093D"/>
                </a:solidFill>
                <a:latin typeface="Arial"/>
                <a:ea typeface="+mj-ea"/>
                <a:cs typeface="+mj-cs"/>
              </a:defRPr>
            </a:lvl1pPr>
          </a:lstStyle>
          <a:p>
            <a:r>
              <a:rPr lang="en-US" smtClean="0"/>
              <a:t>Amplification</a:t>
            </a:r>
            <a:endParaRPr lang="en-US" dirty="0"/>
          </a:p>
        </p:txBody>
      </p:sp>
      <p:sp>
        <p:nvSpPr>
          <p:cNvPr id="21" name="Rectangle 20"/>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brain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66" y="1521379"/>
            <a:ext cx="1797635" cy="1797635"/>
          </a:xfrm>
          <a:prstGeom prst="rect">
            <a:avLst/>
          </a:prstGeom>
        </p:spPr>
      </p:pic>
      <p:pic>
        <p:nvPicPr>
          <p:cNvPr id="23" name="Picture 22" descr="sats-e1435774402718-180x18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280" y="1542654"/>
            <a:ext cx="1794161" cy="1794161"/>
          </a:xfrm>
          <a:prstGeom prst="rect">
            <a:avLst/>
          </a:prstGeom>
        </p:spPr>
      </p:pic>
      <p:pic>
        <p:nvPicPr>
          <p:cNvPr id="24" name="Picture 23" descr="nsci.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8518" y="1524853"/>
            <a:ext cx="2327143" cy="1811962"/>
          </a:xfrm>
          <a:prstGeom prst="rect">
            <a:avLst/>
          </a:prstGeom>
        </p:spPr>
      </p:pic>
      <p:pic>
        <p:nvPicPr>
          <p:cNvPr id="25" name="Picture 24" descr="doctors-on-ipad (1).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0678" y="1524853"/>
            <a:ext cx="1806122" cy="1794161"/>
          </a:xfrm>
          <a:prstGeom prst="rect">
            <a:avLst/>
          </a:prstGeom>
        </p:spPr>
      </p:pic>
      <p:sp>
        <p:nvSpPr>
          <p:cNvPr id="26" name="TextBox 25"/>
          <p:cNvSpPr txBox="1"/>
          <p:nvPr/>
        </p:nvSpPr>
        <p:spPr>
          <a:xfrm>
            <a:off x="96851" y="3373704"/>
            <a:ext cx="1797635" cy="1815882"/>
          </a:xfrm>
          <a:prstGeom prst="rect">
            <a:avLst/>
          </a:prstGeom>
          <a:noFill/>
        </p:spPr>
        <p:txBody>
          <a:bodyPr wrap="square" rtlCol="0">
            <a:spAutoFit/>
          </a:bodyPr>
          <a:lstStyle/>
          <a:p>
            <a:r>
              <a:rPr lang="en-US" sz="1600" dirty="0" smtClean="0"/>
              <a:t>BRAIN Initiative launched in 2013. </a:t>
            </a:r>
          </a:p>
          <a:p>
            <a:endParaRPr lang="en-US" sz="1600" dirty="0" smtClean="0"/>
          </a:p>
          <a:p>
            <a:endParaRPr lang="en-US" sz="1600" dirty="0"/>
          </a:p>
          <a:p>
            <a:r>
              <a:rPr lang="en-US" sz="1600" dirty="0" smtClean="0"/>
              <a:t>CCC co-hosted the Brain Workshop with NSF in 2014.</a:t>
            </a:r>
            <a:endParaRPr lang="en-US" sz="1600" dirty="0"/>
          </a:p>
        </p:txBody>
      </p:sp>
      <p:sp>
        <p:nvSpPr>
          <p:cNvPr id="27" name="TextBox 26"/>
          <p:cNvSpPr txBox="1"/>
          <p:nvPr/>
        </p:nvSpPr>
        <p:spPr>
          <a:xfrm>
            <a:off x="2014801" y="3373704"/>
            <a:ext cx="2315529" cy="2585323"/>
          </a:xfrm>
          <a:prstGeom prst="rect">
            <a:avLst/>
          </a:prstGeom>
          <a:noFill/>
        </p:spPr>
        <p:txBody>
          <a:bodyPr wrap="square" rtlCol="0">
            <a:spAutoFit/>
          </a:bodyPr>
          <a:lstStyle/>
          <a:p>
            <a:r>
              <a:rPr lang="en-US" sz="1600" dirty="0" smtClean="0"/>
              <a:t>CCC co-hosted the SA</a:t>
            </a:r>
            <a:r>
              <a:rPr lang="en-US" sz="1600" dirty="0"/>
              <a:t>+</a:t>
            </a:r>
            <a:r>
              <a:rPr lang="en-US" sz="1600" dirty="0" smtClean="0"/>
              <a:t>TS workshop with SRC and NSF in 2013.</a:t>
            </a:r>
          </a:p>
          <a:p>
            <a:endParaRPr lang="en-US" sz="1600" dirty="0"/>
          </a:p>
          <a:p>
            <a:r>
              <a:rPr lang="en-US" sz="1600" dirty="0" smtClean="0"/>
              <a:t>Produced </a:t>
            </a:r>
            <a:r>
              <a:rPr lang="en-US" sz="1600" dirty="0"/>
              <a:t>Research Needs for Trustworthy, and Reliable Semiconductors</a:t>
            </a:r>
          </a:p>
          <a:p>
            <a:r>
              <a:rPr lang="en-US" sz="1600" dirty="0" smtClean="0"/>
              <a:t>Report in 2015.</a:t>
            </a:r>
            <a:endParaRPr lang="en-US" sz="1600" dirty="0"/>
          </a:p>
          <a:p>
            <a:endParaRPr lang="en-US" dirty="0"/>
          </a:p>
        </p:txBody>
      </p:sp>
      <p:sp>
        <p:nvSpPr>
          <p:cNvPr id="31" name="TextBox 30"/>
          <p:cNvSpPr txBox="1"/>
          <p:nvPr/>
        </p:nvSpPr>
        <p:spPr>
          <a:xfrm>
            <a:off x="4330331" y="3373704"/>
            <a:ext cx="2483404" cy="3046988"/>
          </a:xfrm>
          <a:prstGeom prst="rect">
            <a:avLst/>
          </a:prstGeom>
          <a:noFill/>
        </p:spPr>
        <p:txBody>
          <a:bodyPr wrap="square" rtlCol="0">
            <a:spAutoFit/>
          </a:bodyPr>
          <a:lstStyle/>
          <a:p>
            <a:r>
              <a:rPr lang="en-US" sz="1600" dirty="0" smtClean="0"/>
              <a:t>NSCI announced in July 2015. </a:t>
            </a:r>
          </a:p>
          <a:p>
            <a:endParaRPr lang="en-US" sz="1600" dirty="0" smtClean="0"/>
          </a:p>
          <a:p>
            <a:endParaRPr lang="en-US" sz="1600" dirty="0"/>
          </a:p>
          <a:p>
            <a:r>
              <a:rPr lang="en-US" sz="1600" dirty="0" smtClean="0"/>
              <a:t>CCC produced a series of blog posts on the topic, featuring one from Doug Burger, and the Convergence of Data and Computing task force frequently overlaps with this topic.</a:t>
            </a:r>
            <a:endParaRPr lang="en-US" sz="1600" dirty="0"/>
          </a:p>
        </p:txBody>
      </p:sp>
      <p:sp>
        <p:nvSpPr>
          <p:cNvPr id="32" name="TextBox 31"/>
          <p:cNvSpPr txBox="1"/>
          <p:nvPr/>
        </p:nvSpPr>
        <p:spPr>
          <a:xfrm>
            <a:off x="6685661" y="3336815"/>
            <a:ext cx="2483404" cy="3539430"/>
          </a:xfrm>
          <a:prstGeom prst="rect">
            <a:avLst/>
          </a:prstGeom>
          <a:noFill/>
        </p:spPr>
        <p:txBody>
          <a:bodyPr wrap="square" rtlCol="0">
            <a:spAutoFit/>
          </a:bodyPr>
          <a:lstStyle/>
          <a:p>
            <a:r>
              <a:rPr lang="en-US" sz="1600" dirty="0" smtClean="0"/>
              <a:t>Smart and Connected Health Program in NSF and NIH.</a:t>
            </a:r>
          </a:p>
          <a:p>
            <a:endParaRPr lang="en-US" sz="1600" dirty="0" smtClean="0"/>
          </a:p>
          <a:p>
            <a:r>
              <a:rPr lang="en-US" sz="1600" dirty="0" smtClean="0"/>
              <a:t>CCC has hosted several workshops on related topics, including: Aging in Place (2014), Inclusive Access (2015), and Smart and Pervasive Health (2016) and produced related reports and white papers.</a:t>
            </a:r>
            <a:endParaRPr lang="en-US" sz="1600" dirty="0"/>
          </a:p>
          <a:p>
            <a:endParaRPr lang="en-US" sz="1600" dirty="0"/>
          </a:p>
        </p:txBody>
      </p:sp>
      <p:sp>
        <p:nvSpPr>
          <p:cNvPr id="13" name="Rectangle 12"/>
          <p:cNvSpPr/>
          <p:nvPr/>
        </p:nvSpPr>
        <p:spPr>
          <a:xfrm>
            <a:off x="217165" y="1521378"/>
            <a:ext cx="1797635" cy="179763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222279" y="1542653"/>
            <a:ext cx="1794161" cy="177635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358517" y="1521377"/>
            <a:ext cx="2327143" cy="1815437"/>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880678" y="1520958"/>
            <a:ext cx="1806122" cy="1852746"/>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8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0" name="TextBox 21"/>
          <p:cNvSpPr txBox="1">
            <a:spLocks noChangeArrowheads="1"/>
          </p:cNvSpPr>
          <p:nvPr/>
        </p:nvSpPr>
        <p:spPr bwMode="auto">
          <a:xfrm>
            <a:off x="533399" y="6166492"/>
            <a:ext cx="156375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Josep Torrellas</a:t>
            </a:r>
          </a:p>
          <a:p>
            <a:pPr algn="ctr" defTabSz="457200" eaLnBrk="1" hangingPunct="1"/>
            <a:r>
              <a:rPr lang="en-US" sz="1400" dirty="0" smtClean="0">
                <a:solidFill>
                  <a:prstClr val="black"/>
                </a:solidFill>
                <a:latin typeface="+mn-lt"/>
                <a:cs typeface="+mn-cs"/>
              </a:rPr>
              <a:t>UIUC</a:t>
            </a:r>
          </a:p>
        </p:txBody>
      </p:sp>
      <p:sp>
        <p:nvSpPr>
          <p:cNvPr id="6" name="Content Placeholder 5"/>
          <p:cNvSpPr>
            <a:spLocks noGrp="1"/>
          </p:cNvSpPr>
          <p:nvPr>
            <p:ph sz="half" idx="2"/>
          </p:nvPr>
        </p:nvSpPr>
        <p:spPr>
          <a:xfrm>
            <a:off x="457200" y="1623870"/>
            <a:ext cx="8229600" cy="4115789"/>
          </a:xfrm>
        </p:spPr>
        <p:txBody>
          <a:bodyPr/>
          <a:lstStyle/>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992" y="1322454"/>
            <a:ext cx="2473036" cy="3200400"/>
          </a:xfrm>
          <a:prstGeom prst="rect">
            <a:avLst/>
          </a:prstGeom>
          <a:ln>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7930" y="4909493"/>
            <a:ext cx="1981200" cy="1317396"/>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28930" y="4919433"/>
            <a:ext cx="1981200" cy="1316083"/>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15209" y="4909492"/>
            <a:ext cx="1371600" cy="1319964"/>
          </a:xfrm>
          <a:prstGeom prst="rect">
            <a:avLst/>
          </a:prstGeom>
        </p:spPr>
      </p:pic>
      <p:sp>
        <p:nvSpPr>
          <p:cNvPr id="31" name="TextBox 21"/>
          <p:cNvSpPr txBox="1">
            <a:spLocks noChangeArrowheads="1"/>
          </p:cNvSpPr>
          <p:nvPr/>
        </p:nvSpPr>
        <p:spPr bwMode="auto">
          <a:xfrm>
            <a:off x="2555665" y="6156552"/>
            <a:ext cx="109478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Mark Oskin</a:t>
            </a:r>
          </a:p>
          <a:p>
            <a:pPr algn="ctr" defTabSz="457200" eaLnBrk="1" hangingPunct="1"/>
            <a:r>
              <a:rPr lang="en-US" sz="1400" dirty="0" smtClean="0">
                <a:solidFill>
                  <a:prstClr val="black"/>
                </a:solidFill>
                <a:latin typeface="+mn-lt"/>
                <a:cs typeface="+mn-cs"/>
              </a:rPr>
              <a:t>Washington</a:t>
            </a:r>
          </a:p>
        </p:txBody>
      </p:sp>
      <p:sp>
        <p:nvSpPr>
          <p:cNvPr id="32" name="TextBox 21"/>
          <p:cNvSpPr txBox="1">
            <a:spLocks noChangeArrowheads="1"/>
          </p:cNvSpPr>
          <p:nvPr/>
        </p:nvSpPr>
        <p:spPr bwMode="auto">
          <a:xfrm>
            <a:off x="4792457" y="6186370"/>
            <a:ext cx="142943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Mark Hill</a:t>
            </a:r>
          </a:p>
          <a:p>
            <a:pPr algn="ctr" defTabSz="457200" eaLnBrk="1" hangingPunct="1"/>
            <a:r>
              <a:rPr lang="en-US" sz="1400" dirty="0" smtClean="0">
                <a:solidFill>
                  <a:prstClr val="black"/>
                </a:solidFill>
                <a:latin typeface="+mn-lt"/>
                <a:cs typeface="+mn-cs"/>
              </a:rPr>
              <a:t>Wisconsin</a:t>
            </a:r>
          </a:p>
        </p:txBody>
      </p:sp>
      <p:sp>
        <p:nvSpPr>
          <p:cNvPr id="28" name="TextBox 21"/>
          <p:cNvSpPr txBox="1">
            <a:spLocks noChangeArrowheads="1"/>
          </p:cNvSpPr>
          <p:nvPr/>
        </p:nvSpPr>
        <p:spPr bwMode="auto">
          <a:xfrm>
            <a:off x="1244602" y="4537210"/>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2010</a:t>
            </a:r>
          </a:p>
        </p:txBody>
      </p:sp>
      <p:grpSp>
        <p:nvGrpSpPr>
          <p:cNvPr id="15" name="Group 14"/>
          <p:cNvGrpSpPr/>
          <p:nvPr/>
        </p:nvGrpSpPr>
        <p:grpSpPr>
          <a:xfrm>
            <a:off x="1401416" y="1322030"/>
            <a:ext cx="3370872" cy="3511767"/>
            <a:chOff x="1401416" y="904460"/>
            <a:chExt cx="3370872" cy="3511767"/>
          </a:xfrm>
        </p:grpSpPr>
        <p:grpSp>
          <p:nvGrpSpPr>
            <p:cNvPr id="5" name="Group 4"/>
            <p:cNvGrpSpPr/>
            <p:nvPr/>
          </p:nvGrpSpPr>
          <p:grpSpPr>
            <a:xfrm>
              <a:off x="1401416" y="904460"/>
              <a:ext cx="3370872" cy="3200400"/>
              <a:chOff x="2514600" y="824948"/>
              <a:chExt cx="3370872" cy="3200400"/>
            </a:xfrm>
          </p:grpSpPr>
          <p:pic>
            <p:nvPicPr>
              <p:cNvPr id="3" name="Pictur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12435" y="824948"/>
                <a:ext cx="2473037" cy="3200400"/>
              </a:xfrm>
              <a:prstGeom prst="rect">
                <a:avLst/>
              </a:prstGeom>
              <a:ln>
                <a:solidFill>
                  <a:schemeClr val="tx1"/>
                </a:solidFill>
              </a:ln>
            </p:spPr>
          </p:pic>
          <p:sp>
            <p:nvSpPr>
              <p:cNvPr id="23" name="Right Arrow 22"/>
              <p:cNvSpPr/>
              <p:nvPr/>
            </p:nvSpPr>
            <p:spPr bwMode="auto">
              <a:xfrm>
                <a:off x="2514600" y="2286000"/>
                <a:ext cx="1079252" cy="596980"/>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29" name="TextBox 21"/>
            <p:cNvSpPr txBox="1">
              <a:spLocks noChangeArrowheads="1"/>
            </p:cNvSpPr>
            <p:nvPr/>
          </p:nvSpPr>
          <p:spPr bwMode="auto">
            <a:xfrm>
              <a:off x="3130550" y="4108450"/>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2010</a:t>
              </a:r>
            </a:p>
          </p:txBody>
        </p:sp>
      </p:grpSp>
      <p:grpSp>
        <p:nvGrpSpPr>
          <p:cNvPr id="16" name="Group 15"/>
          <p:cNvGrpSpPr/>
          <p:nvPr/>
        </p:nvGrpSpPr>
        <p:grpSpPr>
          <a:xfrm>
            <a:off x="3397193" y="1321607"/>
            <a:ext cx="3326476" cy="3520050"/>
            <a:chOff x="3397193" y="934277"/>
            <a:chExt cx="3326476" cy="3520050"/>
          </a:xfrm>
        </p:grpSpPr>
        <p:grpSp>
          <p:nvGrpSpPr>
            <p:cNvPr id="13" name="Group 12"/>
            <p:cNvGrpSpPr/>
            <p:nvPr/>
          </p:nvGrpSpPr>
          <p:grpSpPr>
            <a:xfrm>
              <a:off x="3397193" y="934277"/>
              <a:ext cx="3326476" cy="3200400"/>
              <a:chOff x="3397193" y="934277"/>
              <a:chExt cx="3326476" cy="3200400"/>
            </a:xfrm>
          </p:grpSpPr>
          <p:pic>
            <p:nvPicPr>
              <p:cNvPr id="26" name="Picture 2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50633" y="934277"/>
                <a:ext cx="2473036" cy="3200400"/>
              </a:xfrm>
              <a:prstGeom prst="rect">
                <a:avLst/>
              </a:prstGeom>
              <a:ln>
                <a:solidFill>
                  <a:schemeClr val="tx1"/>
                </a:solidFill>
              </a:ln>
            </p:spPr>
          </p:pic>
          <p:sp>
            <p:nvSpPr>
              <p:cNvPr id="27" name="Right Arrow 26"/>
              <p:cNvSpPr/>
              <p:nvPr/>
            </p:nvSpPr>
            <p:spPr bwMode="auto">
              <a:xfrm>
                <a:off x="3397193" y="2359217"/>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30" name="TextBox 21"/>
            <p:cNvSpPr txBox="1">
              <a:spLocks noChangeArrowheads="1"/>
            </p:cNvSpPr>
            <p:nvPr/>
          </p:nvSpPr>
          <p:spPr bwMode="auto">
            <a:xfrm>
              <a:off x="5226052" y="4146550"/>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2012</a:t>
              </a:r>
            </a:p>
          </p:txBody>
        </p:sp>
      </p:grpSp>
      <p:grpSp>
        <p:nvGrpSpPr>
          <p:cNvPr id="17" name="Group 16"/>
          <p:cNvGrpSpPr/>
          <p:nvPr/>
        </p:nvGrpSpPr>
        <p:grpSpPr>
          <a:xfrm>
            <a:off x="5297555" y="1333067"/>
            <a:ext cx="3319671" cy="3521982"/>
            <a:chOff x="5297555" y="964095"/>
            <a:chExt cx="3319671" cy="3521982"/>
          </a:xfrm>
        </p:grpSpPr>
        <p:grpSp>
          <p:nvGrpSpPr>
            <p:cNvPr id="14" name="Group 13"/>
            <p:cNvGrpSpPr/>
            <p:nvPr/>
          </p:nvGrpSpPr>
          <p:grpSpPr>
            <a:xfrm>
              <a:off x="5297555" y="964095"/>
              <a:ext cx="3319671" cy="3200401"/>
              <a:chOff x="5297555" y="964095"/>
              <a:chExt cx="3319671" cy="3200401"/>
            </a:xfrm>
          </p:grpSpPr>
          <p:pic>
            <p:nvPicPr>
              <p:cNvPr id="2" name="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44189" y="964095"/>
                <a:ext cx="2473037" cy="3200401"/>
              </a:xfrm>
              <a:prstGeom prst="rect">
                <a:avLst/>
              </a:prstGeom>
              <a:ln>
                <a:solidFill>
                  <a:schemeClr val="tx1"/>
                </a:solidFill>
              </a:ln>
            </p:spPr>
          </p:pic>
          <p:sp>
            <p:nvSpPr>
              <p:cNvPr id="22" name="Right Arrow 21"/>
              <p:cNvSpPr/>
              <p:nvPr/>
            </p:nvSpPr>
            <p:spPr bwMode="auto">
              <a:xfrm>
                <a:off x="5297555" y="2356566"/>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33" name="TextBox 21"/>
            <p:cNvSpPr txBox="1">
              <a:spLocks noChangeArrowheads="1"/>
            </p:cNvSpPr>
            <p:nvPr/>
          </p:nvSpPr>
          <p:spPr bwMode="auto">
            <a:xfrm>
              <a:off x="7099300" y="4178300"/>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2013</a:t>
              </a:r>
            </a:p>
          </p:txBody>
        </p:sp>
      </p:grpSp>
      <p:sp>
        <p:nvSpPr>
          <p:cNvPr id="9" name="Title 8"/>
          <p:cNvSpPr>
            <a:spLocks noGrp="1"/>
          </p:cNvSpPr>
          <p:nvPr>
            <p:ph type="title"/>
          </p:nvPr>
        </p:nvSpPr>
        <p:spPr/>
        <p:txBody>
          <a:bodyPr/>
          <a:lstStyle/>
          <a:p>
            <a:r>
              <a:rPr lang="en-US" dirty="0" smtClean="0"/>
              <a:t>Impact: architecture</a:t>
            </a:r>
            <a:endParaRPr lang="en-US" dirty="0"/>
          </a:p>
        </p:txBody>
      </p:sp>
      <p:sp>
        <p:nvSpPr>
          <p:cNvPr id="11" name="Slide Number Placeholder 10"/>
          <p:cNvSpPr>
            <a:spLocks noGrp="1"/>
          </p:cNvSpPr>
          <p:nvPr>
            <p:ph type="sldNum" sz="quarter" idx="12"/>
          </p:nvPr>
        </p:nvSpPr>
        <p:spPr/>
        <p:txBody>
          <a:bodyPr/>
          <a:lstStyle/>
          <a:p>
            <a:fld id="{0A1189FA-E85E-2246-973C-FA5BF0DBB426}" type="slidenum">
              <a:rPr lang="en-US" smtClean="0"/>
              <a:pPr/>
              <a:t>22</a:t>
            </a:fld>
            <a:endParaRPr lang="en-US"/>
          </a:p>
        </p:txBody>
      </p:sp>
    </p:spTree>
    <p:extLst>
      <p:ext uri="{BB962C8B-B14F-4D97-AF65-F5344CB8AC3E}">
        <p14:creationId xmlns:p14="http://schemas.microsoft.com/office/powerpoint/2010/main" val="139376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66080" y="1390612"/>
            <a:ext cx="3319671" cy="3200401"/>
            <a:chOff x="5297555" y="964095"/>
            <a:chExt cx="3319671" cy="3200401"/>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44189" y="964095"/>
              <a:ext cx="2473037" cy="3200401"/>
            </a:xfrm>
            <a:prstGeom prst="rect">
              <a:avLst/>
            </a:prstGeom>
            <a:ln>
              <a:solidFill>
                <a:schemeClr val="tx1"/>
              </a:solidFill>
            </a:ln>
          </p:spPr>
        </p:pic>
        <p:sp>
          <p:nvSpPr>
            <p:cNvPr id="22" name="Right Arrow 21"/>
            <p:cNvSpPr/>
            <p:nvPr/>
          </p:nvSpPr>
          <p:spPr bwMode="auto">
            <a:xfrm>
              <a:off x="5297555" y="2356566"/>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9" name="Title 8"/>
          <p:cNvSpPr>
            <a:spLocks noGrp="1"/>
          </p:cNvSpPr>
          <p:nvPr>
            <p:ph type="title"/>
          </p:nvPr>
        </p:nvSpPr>
        <p:spPr/>
        <p:txBody>
          <a:bodyPr/>
          <a:lstStyle/>
          <a:p>
            <a:r>
              <a:rPr lang="en-US" dirty="0" smtClean="0"/>
              <a:t>Impact: architecture</a:t>
            </a:r>
            <a:endParaRPr lang="en-US" dirty="0"/>
          </a:p>
        </p:txBody>
      </p:sp>
      <p:pic>
        <p:nvPicPr>
          <p:cNvPr id="11" name="Picture 10" descr="Screen Shot 2017-03-23 at 9.56.3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779" y="1390613"/>
            <a:ext cx="2471968" cy="3193208"/>
          </a:xfrm>
          <a:prstGeom prst="rect">
            <a:avLst/>
          </a:prstGeom>
        </p:spPr>
      </p:pic>
      <p:pic>
        <p:nvPicPr>
          <p:cNvPr id="12" name="Picture 11" descr="Screen Shot 2017-03-23 at 9.56.56 AM.png"/>
          <p:cNvPicPr>
            <a:picLocks noChangeAspect="1"/>
          </p:cNvPicPr>
          <p:nvPr/>
        </p:nvPicPr>
        <p:blipFill rotWithShape="1">
          <a:blip r:embed="rId5">
            <a:extLst>
              <a:ext uri="{28A0092B-C50C-407E-A947-70E740481C1C}">
                <a14:useLocalDpi xmlns:a14="http://schemas.microsoft.com/office/drawing/2010/main" val="0"/>
              </a:ext>
            </a:extLst>
          </a:blip>
          <a:srcRect r="34202"/>
          <a:stretch/>
        </p:blipFill>
        <p:spPr>
          <a:xfrm>
            <a:off x="3389218" y="1390613"/>
            <a:ext cx="2800283" cy="909464"/>
          </a:xfrm>
          <a:prstGeom prst="rect">
            <a:avLst/>
          </a:prstGeom>
        </p:spPr>
      </p:pic>
      <p:sp>
        <p:nvSpPr>
          <p:cNvPr id="27" name="Right Arrow 26"/>
          <p:cNvSpPr/>
          <p:nvPr/>
        </p:nvSpPr>
        <p:spPr bwMode="auto">
          <a:xfrm>
            <a:off x="2780008" y="2783083"/>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18" name="Picture 17" descr="luis_cez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3591" y="4961194"/>
            <a:ext cx="797898" cy="1195912"/>
          </a:xfrm>
          <a:prstGeom prst="rect">
            <a:avLst/>
          </a:prstGeom>
        </p:spPr>
      </p:pic>
      <p:pic>
        <p:nvPicPr>
          <p:cNvPr id="19" name="Picture 18" descr="tom wenisch.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3823" y="4961194"/>
            <a:ext cx="936798" cy="1195912"/>
          </a:xfrm>
          <a:prstGeom prst="rect">
            <a:avLst/>
          </a:prstGeom>
        </p:spPr>
      </p:pic>
      <p:sp>
        <p:nvSpPr>
          <p:cNvPr id="36" name="Right Arrow 35"/>
          <p:cNvSpPr/>
          <p:nvPr/>
        </p:nvSpPr>
        <p:spPr bwMode="auto">
          <a:xfrm>
            <a:off x="5861116" y="2783083"/>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37" name="TextBox 21"/>
          <p:cNvSpPr txBox="1">
            <a:spLocks noChangeArrowheads="1"/>
          </p:cNvSpPr>
          <p:nvPr/>
        </p:nvSpPr>
        <p:spPr bwMode="auto">
          <a:xfrm>
            <a:off x="4281953" y="4591013"/>
            <a:ext cx="54864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2016</a:t>
            </a:r>
          </a:p>
        </p:txBody>
      </p:sp>
      <p:sp>
        <p:nvSpPr>
          <p:cNvPr id="38" name="TextBox 21"/>
          <p:cNvSpPr txBox="1">
            <a:spLocks noChangeArrowheads="1"/>
          </p:cNvSpPr>
          <p:nvPr/>
        </p:nvSpPr>
        <p:spPr bwMode="auto">
          <a:xfrm>
            <a:off x="7319498" y="4604817"/>
            <a:ext cx="54864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2016</a:t>
            </a:r>
          </a:p>
        </p:txBody>
      </p:sp>
      <p:sp>
        <p:nvSpPr>
          <p:cNvPr id="39" name="TextBox 21"/>
          <p:cNvSpPr txBox="1">
            <a:spLocks noChangeArrowheads="1"/>
          </p:cNvSpPr>
          <p:nvPr/>
        </p:nvSpPr>
        <p:spPr bwMode="auto">
          <a:xfrm>
            <a:off x="4971341" y="6214873"/>
            <a:ext cx="142943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Mark Hill</a:t>
            </a:r>
          </a:p>
          <a:p>
            <a:pPr algn="ctr" defTabSz="457200" eaLnBrk="1" hangingPunct="1"/>
            <a:r>
              <a:rPr lang="en-US" sz="1400" dirty="0" smtClean="0">
                <a:solidFill>
                  <a:prstClr val="black"/>
                </a:solidFill>
                <a:latin typeface="+mn-lt"/>
                <a:cs typeface="+mn-cs"/>
              </a:rPr>
              <a:t>Wisconsin</a:t>
            </a:r>
          </a:p>
        </p:txBody>
      </p:sp>
      <p:sp>
        <p:nvSpPr>
          <p:cNvPr id="40" name="TextBox 21"/>
          <p:cNvSpPr txBox="1">
            <a:spLocks noChangeArrowheads="1"/>
          </p:cNvSpPr>
          <p:nvPr/>
        </p:nvSpPr>
        <p:spPr bwMode="auto">
          <a:xfrm>
            <a:off x="2852515" y="6220388"/>
            <a:ext cx="142943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Luis </a:t>
            </a:r>
            <a:r>
              <a:rPr lang="en-US" sz="1400" dirty="0" err="1" smtClean="0">
                <a:solidFill>
                  <a:prstClr val="black"/>
                </a:solidFill>
                <a:latin typeface="+mn-lt"/>
                <a:cs typeface="+mn-cs"/>
              </a:rPr>
              <a:t>Ceze</a:t>
            </a:r>
            <a:endParaRPr lang="en-US" sz="1400" dirty="0" smtClean="0">
              <a:solidFill>
                <a:prstClr val="black"/>
              </a:solidFill>
              <a:latin typeface="+mn-lt"/>
              <a:cs typeface="+mn-cs"/>
            </a:endParaRPr>
          </a:p>
          <a:p>
            <a:pPr algn="ctr" defTabSz="457200" eaLnBrk="1" hangingPunct="1"/>
            <a:r>
              <a:rPr lang="en-US" sz="1400" dirty="0" smtClean="0">
                <a:solidFill>
                  <a:prstClr val="black"/>
                </a:solidFill>
                <a:latin typeface="+mn-lt"/>
                <a:cs typeface="+mn-cs"/>
              </a:rPr>
              <a:t>Washington</a:t>
            </a:r>
          </a:p>
        </p:txBody>
      </p:sp>
      <p:sp>
        <p:nvSpPr>
          <p:cNvPr id="41" name="TextBox 21"/>
          <p:cNvSpPr txBox="1">
            <a:spLocks noChangeArrowheads="1"/>
          </p:cNvSpPr>
          <p:nvPr/>
        </p:nvSpPr>
        <p:spPr bwMode="auto">
          <a:xfrm>
            <a:off x="3859333" y="6214873"/>
            <a:ext cx="142943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Tom </a:t>
            </a:r>
            <a:r>
              <a:rPr lang="en-US" sz="1400" dirty="0" err="1" smtClean="0">
                <a:solidFill>
                  <a:prstClr val="black"/>
                </a:solidFill>
                <a:latin typeface="+mn-lt"/>
                <a:cs typeface="+mn-cs"/>
              </a:rPr>
              <a:t>Wenisch</a:t>
            </a:r>
            <a:endParaRPr lang="en-US" sz="1400" dirty="0" smtClean="0">
              <a:solidFill>
                <a:prstClr val="black"/>
              </a:solidFill>
              <a:latin typeface="+mn-lt"/>
              <a:cs typeface="+mn-cs"/>
            </a:endParaRPr>
          </a:p>
          <a:p>
            <a:pPr algn="ctr" defTabSz="457200" eaLnBrk="1" hangingPunct="1"/>
            <a:r>
              <a:rPr lang="en-US" sz="1400" dirty="0" smtClean="0">
                <a:solidFill>
                  <a:prstClr val="black"/>
                </a:solidFill>
                <a:latin typeface="+mn-lt"/>
                <a:cs typeface="+mn-cs"/>
              </a:rPr>
              <a:t>Michigan</a:t>
            </a:r>
          </a:p>
        </p:txBody>
      </p:sp>
      <p:sp>
        <p:nvSpPr>
          <p:cNvPr id="42" name="TextBox 21"/>
          <p:cNvSpPr txBox="1">
            <a:spLocks noChangeArrowheads="1"/>
          </p:cNvSpPr>
          <p:nvPr/>
        </p:nvSpPr>
        <p:spPr bwMode="auto">
          <a:xfrm>
            <a:off x="1624921" y="4604817"/>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2013</a:t>
            </a:r>
          </a:p>
        </p:txBody>
      </p:sp>
      <p:pic>
        <p:nvPicPr>
          <p:cNvPr id="20" name="Picture 19" descr="markhill2016-medium.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6767" y="4961195"/>
            <a:ext cx="1184012" cy="1195912"/>
          </a:xfrm>
          <a:prstGeom prst="rect">
            <a:avLst/>
          </a:prstGeom>
        </p:spPr>
      </p:pic>
      <p:sp>
        <p:nvSpPr>
          <p:cNvPr id="3" name="Slide Number Placeholder 2"/>
          <p:cNvSpPr>
            <a:spLocks noGrp="1"/>
          </p:cNvSpPr>
          <p:nvPr>
            <p:ph type="sldNum" sz="quarter" idx="12"/>
          </p:nvPr>
        </p:nvSpPr>
        <p:spPr/>
        <p:txBody>
          <a:bodyPr/>
          <a:lstStyle/>
          <a:p>
            <a:fld id="{0A1189FA-E85E-2246-973C-FA5BF0DBB426}" type="slidenum">
              <a:rPr lang="en-US" smtClean="0"/>
              <a:pPr/>
              <a:t>23</a:t>
            </a:fld>
            <a:endParaRPr lang="en-US"/>
          </a:p>
        </p:txBody>
      </p:sp>
    </p:spTree>
    <p:extLst>
      <p:ext uri="{BB962C8B-B14F-4D97-AF65-F5344CB8AC3E}">
        <p14:creationId xmlns:p14="http://schemas.microsoft.com/office/powerpoint/2010/main" val="387187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883" y="1110231"/>
            <a:ext cx="3055200" cy="2270932"/>
          </a:xfrm>
          <a:prstGeom prst="rect">
            <a:avLst/>
          </a:prstGeom>
        </p:spPr>
      </p:pic>
      <p:sp>
        <p:nvSpPr>
          <p:cNvPr id="12" name="Title 11"/>
          <p:cNvSpPr>
            <a:spLocks noGrp="1"/>
          </p:cNvSpPr>
          <p:nvPr>
            <p:ph type="title"/>
          </p:nvPr>
        </p:nvSpPr>
        <p:spPr>
          <a:xfrm>
            <a:off x="457200" y="274638"/>
            <a:ext cx="8444762" cy="1143000"/>
          </a:xfrm>
        </p:spPr>
        <p:txBody>
          <a:bodyPr/>
          <a:lstStyle/>
          <a:p>
            <a:r>
              <a:rPr lang="en-US" dirty="0" smtClean="0"/>
              <a:t>impact: Health IT</a:t>
            </a:r>
            <a:endParaRPr lang="en-US" dirty="0"/>
          </a:p>
        </p:txBody>
      </p:sp>
      <p:grpSp>
        <p:nvGrpSpPr>
          <p:cNvPr id="18" name="Group 17"/>
          <p:cNvGrpSpPr/>
          <p:nvPr/>
        </p:nvGrpSpPr>
        <p:grpSpPr>
          <a:xfrm>
            <a:off x="3481827" y="1255136"/>
            <a:ext cx="4835870" cy="2168080"/>
            <a:chOff x="3481827" y="1255136"/>
            <a:chExt cx="4835870" cy="2168080"/>
          </a:xfrm>
        </p:grpSpPr>
        <p:pic>
          <p:nvPicPr>
            <p:cNvPr id="11" name="Picture 10"/>
            <p:cNvPicPr>
              <a:picLocks noChangeAspect="1"/>
            </p:cNvPicPr>
            <p:nvPr/>
          </p:nvPicPr>
          <p:blipFill>
            <a:blip r:embed="rId4"/>
            <a:stretch>
              <a:fillRect/>
            </a:stretch>
          </p:blipFill>
          <p:spPr>
            <a:xfrm>
              <a:off x="4163050" y="1255136"/>
              <a:ext cx="4154647" cy="2168080"/>
            </a:xfrm>
            <a:prstGeom prst="rect">
              <a:avLst/>
            </a:prstGeom>
          </p:spPr>
        </p:pic>
        <p:sp>
          <p:nvSpPr>
            <p:cNvPr id="13" name="Right Arrow 12"/>
            <p:cNvSpPr/>
            <p:nvPr/>
          </p:nvSpPr>
          <p:spPr>
            <a:xfrm>
              <a:off x="3481827" y="2119535"/>
              <a:ext cx="496202" cy="454186"/>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4919" y="3759651"/>
            <a:ext cx="1760984" cy="2094303"/>
          </a:xfrm>
          <a:prstGeom prst="rect">
            <a:avLst/>
          </a:prstGeom>
        </p:spPr>
      </p:pic>
      <p:sp>
        <p:nvSpPr>
          <p:cNvPr id="15" name="TextBox 14"/>
          <p:cNvSpPr txBox="1"/>
          <p:nvPr/>
        </p:nvSpPr>
        <p:spPr>
          <a:xfrm>
            <a:off x="319589" y="5896009"/>
            <a:ext cx="2835745" cy="369332"/>
          </a:xfrm>
          <a:prstGeom prst="rect">
            <a:avLst/>
          </a:prstGeom>
          <a:noFill/>
        </p:spPr>
        <p:txBody>
          <a:bodyPr wrap="none" rtlCol="0">
            <a:spAutoFit/>
          </a:bodyPr>
          <a:lstStyle/>
          <a:p>
            <a:r>
              <a:rPr lang="en-US" b="1" dirty="0" smtClean="0"/>
              <a:t>October 2012 Workshop</a:t>
            </a:r>
            <a:endParaRPr lang="en-US" b="1" dirty="0"/>
          </a:p>
        </p:txBody>
      </p:sp>
      <p:grpSp>
        <p:nvGrpSpPr>
          <p:cNvPr id="19" name="Group 18"/>
          <p:cNvGrpSpPr/>
          <p:nvPr/>
        </p:nvGrpSpPr>
        <p:grpSpPr>
          <a:xfrm>
            <a:off x="3482843" y="3478288"/>
            <a:ext cx="4836862" cy="2370323"/>
            <a:chOff x="3482843" y="3601383"/>
            <a:chExt cx="4836862" cy="2370323"/>
          </a:xfrm>
        </p:grpSpPr>
        <p:pic>
          <p:nvPicPr>
            <p:cNvPr id="16" name="Picture 15"/>
            <p:cNvPicPr>
              <a:picLocks noChangeAspect="1"/>
            </p:cNvPicPr>
            <p:nvPr/>
          </p:nvPicPr>
          <p:blipFill rotWithShape="1">
            <a:blip r:embed="rId6" cstate="screen">
              <a:extLst>
                <a:ext uri="{28A0092B-C50C-407E-A947-70E740481C1C}">
                  <a14:useLocalDpi xmlns:a14="http://schemas.microsoft.com/office/drawing/2010/main"/>
                </a:ext>
              </a:extLst>
            </a:blip>
            <a:srcRect b="32087"/>
            <a:stretch/>
          </p:blipFill>
          <p:spPr>
            <a:xfrm>
              <a:off x="4163053" y="3601383"/>
              <a:ext cx="4156652" cy="2370323"/>
            </a:xfrm>
            <a:prstGeom prst="rect">
              <a:avLst/>
            </a:prstGeom>
          </p:spPr>
        </p:pic>
        <p:sp>
          <p:nvSpPr>
            <p:cNvPr id="17" name="Right Arrow 16"/>
            <p:cNvSpPr/>
            <p:nvPr/>
          </p:nvSpPr>
          <p:spPr>
            <a:xfrm>
              <a:off x="3482843" y="4660618"/>
              <a:ext cx="496202" cy="454186"/>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0A1189FA-E85E-2246-973C-FA5BF0DBB426}" type="slidenum">
              <a:rPr lang="en-US" smtClean="0"/>
              <a:pPr/>
              <a:t>24</a:t>
            </a:fld>
            <a:endParaRPr lang="en-US"/>
          </a:p>
        </p:txBody>
      </p:sp>
    </p:spTree>
    <p:extLst>
      <p:ext uri="{BB962C8B-B14F-4D97-AF65-F5344CB8AC3E}">
        <p14:creationId xmlns:p14="http://schemas.microsoft.com/office/powerpoint/2010/main" val="180302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A1189FA-E85E-2246-973C-FA5BF0DBB426}" type="slidenum">
              <a:rPr lang="en-US" smtClean="0"/>
              <a:pPr/>
              <a:t>25</a:t>
            </a:fld>
            <a:endParaRPr lang="en-US"/>
          </a:p>
        </p:txBody>
      </p:sp>
      <p:sp>
        <p:nvSpPr>
          <p:cNvPr id="13" name="Rectangle 23"/>
          <p:cNvSpPr>
            <a:spLocks noGrp="1"/>
          </p:cNvSpPr>
          <p:nvPr>
            <p:ph type="title"/>
          </p:nvPr>
        </p:nvSpPr>
        <p:spPr bwMode="auto">
          <a:xfrm>
            <a:off x="457200" y="187474"/>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en-US" sz="3200" dirty="0" smtClean="0">
                <a:effectLst/>
              </a:rPr>
              <a:t>Impact: Aging in Place</a:t>
            </a:r>
          </a:p>
        </p:txBody>
      </p:sp>
      <p:pic>
        <p:nvPicPr>
          <p:cNvPr id="14" name="Picture 13" descr="Screen Shot 2015-11-09 at 11.09.14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235" y="1177668"/>
            <a:ext cx="2770590" cy="3382659"/>
          </a:xfrm>
          <a:prstGeom prst="rect">
            <a:avLst/>
          </a:prstGeom>
          <a:ln>
            <a:solidFill>
              <a:schemeClr val="tx1"/>
            </a:solidFill>
          </a:ln>
        </p:spPr>
      </p:pic>
      <p:pic>
        <p:nvPicPr>
          <p:cNvPr id="15" name="Picture 14" descr="Screen Shot 2015-11-09 at 11.06.56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13406" y="1177668"/>
            <a:ext cx="2664121" cy="3438574"/>
          </a:xfrm>
          <a:prstGeom prst="rect">
            <a:avLst/>
          </a:prstGeom>
          <a:ln>
            <a:solidFill>
              <a:schemeClr val="tx1"/>
            </a:solidFill>
          </a:ln>
        </p:spPr>
      </p:pic>
      <p:pic>
        <p:nvPicPr>
          <p:cNvPr id="16" name="Picture 15" descr="Screen Shot 2015-11-09 at 11.11.40 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42984" y="1177668"/>
            <a:ext cx="2937656" cy="3425213"/>
          </a:xfrm>
          <a:prstGeom prst="rect">
            <a:avLst/>
          </a:prstGeom>
          <a:ln>
            <a:solidFill>
              <a:schemeClr val="tx1"/>
            </a:solidFill>
          </a:ln>
        </p:spPr>
      </p:pic>
      <p:pic>
        <p:nvPicPr>
          <p:cNvPr id="17" name="Picture 2" descr="ttps://www.whitehouse.gov/sites/default/files/microsites/ostp/PCAST/tech_aging_report_image_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91812" y="1065374"/>
            <a:ext cx="2840562" cy="3676022"/>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Right Arrow 17"/>
          <p:cNvSpPr/>
          <p:nvPr/>
        </p:nvSpPr>
        <p:spPr bwMode="auto">
          <a:xfrm>
            <a:off x="1620918" y="2439077"/>
            <a:ext cx="1271646" cy="596857"/>
          </a:xfrm>
          <a:prstGeom prst="rightArrow">
            <a:avLst/>
          </a:prstGeom>
          <a:solidFill>
            <a:srgbClr val="A6093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9" name="Right Arrow 18"/>
          <p:cNvSpPr/>
          <p:nvPr/>
        </p:nvSpPr>
        <p:spPr bwMode="auto">
          <a:xfrm>
            <a:off x="3657610" y="2439077"/>
            <a:ext cx="1271646" cy="596857"/>
          </a:xfrm>
          <a:prstGeom prst="rightArrow">
            <a:avLst/>
          </a:prstGeom>
          <a:solidFill>
            <a:srgbClr val="A6093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28" name="Right Arrow 27"/>
          <p:cNvSpPr/>
          <p:nvPr/>
        </p:nvSpPr>
        <p:spPr bwMode="auto">
          <a:xfrm>
            <a:off x="5543111" y="2439077"/>
            <a:ext cx="1271646" cy="596857"/>
          </a:xfrm>
          <a:prstGeom prst="rightArrow">
            <a:avLst/>
          </a:prstGeom>
          <a:solidFill>
            <a:srgbClr val="A6093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29" name="TextBox 9"/>
          <p:cNvSpPr txBox="1">
            <a:spLocks noChangeArrowheads="1"/>
          </p:cNvSpPr>
          <p:nvPr/>
        </p:nvSpPr>
        <p:spPr bwMode="auto">
          <a:xfrm>
            <a:off x="425476" y="4655707"/>
            <a:ext cx="1583474"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800" dirty="0" smtClean="0">
                <a:solidFill>
                  <a:prstClr val="black"/>
                </a:solidFill>
                <a:latin typeface="+mn-lt"/>
                <a:cs typeface="Arial"/>
              </a:rPr>
              <a:t>Joint NIH/CCC Meeting </a:t>
            </a:r>
          </a:p>
          <a:p>
            <a:pPr algn="ctr" defTabSz="457200" eaLnBrk="1" hangingPunct="1"/>
            <a:r>
              <a:rPr lang="en-US" sz="1800" dirty="0" smtClean="0">
                <a:solidFill>
                  <a:prstClr val="black"/>
                </a:solidFill>
                <a:latin typeface="+mn-lt"/>
                <a:cs typeface="Arial"/>
              </a:rPr>
              <a:t>September 2014</a:t>
            </a:r>
          </a:p>
          <a:p>
            <a:pPr algn="ctr" defTabSz="457200" eaLnBrk="1" hangingPunct="1"/>
            <a:endParaRPr lang="en-US" sz="900" dirty="0" smtClean="0">
              <a:solidFill>
                <a:prstClr val="black"/>
              </a:solidFill>
              <a:latin typeface="Trebuchet MS" pitchFamily="34" charset="0"/>
              <a:cs typeface="+mn-cs"/>
            </a:endParaRPr>
          </a:p>
          <a:p>
            <a:pPr algn="ctr" defTabSz="457200" eaLnBrk="1" hangingPunct="1"/>
            <a:endParaRPr lang="en-US" sz="900" dirty="0" smtClean="0">
              <a:solidFill>
                <a:prstClr val="black"/>
              </a:solidFill>
              <a:latin typeface="Trebuchet MS" pitchFamily="34" charset="0"/>
              <a:cs typeface="+mn-cs"/>
            </a:endParaRPr>
          </a:p>
        </p:txBody>
      </p:sp>
      <p:sp>
        <p:nvSpPr>
          <p:cNvPr id="30" name="TextBox 14"/>
          <p:cNvSpPr txBox="1">
            <a:spLocks noChangeArrowheads="1"/>
          </p:cNvSpPr>
          <p:nvPr/>
        </p:nvSpPr>
        <p:spPr bwMode="auto">
          <a:xfrm>
            <a:off x="2580417" y="4655707"/>
            <a:ext cx="1354823"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sz="1800" dirty="0" smtClean="0">
                <a:solidFill>
                  <a:prstClr val="black"/>
                </a:solidFill>
                <a:latin typeface="+mn-lt"/>
                <a:cs typeface="Arial"/>
              </a:rPr>
              <a:t>Produced Workshop Report</a:t>
            </a:r>
          </a:p>
          <a:p>
            <a:pPr algn="ctr" eaLnBrk="1" hangingPunct="1"/>
            <a:r>
              <a:rPr lang="en-US" sz="1800" dirty="0" smtClean="0">
                <a:solidFill>
                  <a:prstClr val="black"/>
                </a:solidFill>
                <a:latin typeface="+mn-lt"/>
                <a:cs typeface="Arial"/>
              </a:rPr>
              <a:t>February 2015 </a:t>
            </a:r>
            <a:endParaRPr lang="en-US" sz="1800" dirty="0">
              <a:solidFill>
                <a:prstClr val="black"/>
              </a:solidFill>
              <a:latin typeface="+mn-lt"/>
              <a:cs typeface="Arial"/>
            </a:endParaRPr>
          </a:p>
        </p:txBody>
      </p:sp>
      <p:sp>
        <p:nvSpPr>
          <p:cNvPr id="33" name="Rectangle 32"/>
          <p:cNvSpPr/>
          <p:nvPr/>
        </p:nvSpPr>
        <p:spPr>
          <a:xfrm>
            <a:off x="4293433" y="4655707"/>
            <a:ext cx="1524924" cy="1477328"/>
          </a:xfrm>
          <a:prstGeom prst="rect">
            <a:avLst/>
          </a:prstGeom>
        </p:spPr>
        <p:txBody>
          <a:bodyPr wrap="square">
            <a:spAutoFit/>
          </a:bodyPr>
          <a:lstStyle/>
          <a:p>
            <a:pPr algn="ctr"/>
            <a:r>
              <a:rPr lang="en-US" dirty="0" smtClean="0">
                <a:solidFill>
                  <a:prstClr val="black"/>
                </a:solidFill>
                <a:cs typeface="Arial"/>
              </a:rPr>
              <a:t>NIH released new RFP informed by AIP Workshop </a:t>
            </a:r>
          </a:p>
          <a:p>
            <a:pPr algn="ctr"/>
            <a:r>
              <a:rPr lang="en-US" dirty="0" smtClean="0">
                <a:solidFill>
                  <a:prstClr val="black"/>
                </a:solidFill>
                <a:cs typeface="Arial"/>
              </a:rPr>
              <a:t>October 2015</a:t>
            </a:r>
            <a:endParaRPr lang="en-US" dirty="0">
              <a:solidFill>
                <a:prstClr val="black"/>
              </a:solidFill>
              <a:cs typeface="Arial"/>
            </a:endParaRPr>
          </a:p>
        </p:txBody>
      </p:sp>
      <p:sp>
        <p:nvSpPr>
          <p:cNvPr id="34" name="Rectangle 33"/>
          <p:cNvSpPr/>
          <p:nvPr/>
        </p:nvSpPr>
        <p:spPr>
          <a:xfrm>
            <a:off x="6549631" y="4655707"/>
            <a:ext cx="1524924" cy="646331"/>
          </a:xfrm>
          <a:prstGeom prst="rect">
            <a:avLst/>
          </a:prstGeom>
        </p:spPr>
        <p:txBody>
          <a:bodyPr wrap="square">
            <a:spAutoFit/>
          </a:bodyPr>
          <a:lstStyle/>
          <a:p>
            <a:pPr algn="ctr"/>
            <a:r>
              <a:rPr lang="en-US" dirty="0" smtClean="0">
                <a:solidFill>
                  <a:prstClr val="black"/>
                </a:solidFill>
                <a:cs typeface="Arial"/>
              </a:rPr>
              <a:t>PCAST Report</a:t>
            </a:r>
          </a:p>
          <a:p>
            <a:pPr algn="ctr"/>
            <a:r>
              <a:rPr lang="en-US" dirty="0" smtClean="0">
                <a:solidFill>
                  <a:prstClr val="black"/>
                </a:solidFill>
                <a:cs typeface="Arial"/>
              </a:rPr>
              <a:t>March 2016</a:t>
            </a:r>
            <a:endParaRPr lang="en-US" dirty="0">
              <a:solidFill>
                <a:prstClr val="black"/>
              </a:solidFill>
              <a:cs typeface="Arial"/>
            </a:endParaRPr>
          </a:p>
        </p:txBody>
      </p:sp>
    </p:spTree>
    <p:extLst>
      <p:ext uri="{BB962C8B-B14F-4D97-AF65-F5344CB8AC3E}">
        <p14:creationId xmlns:p14="http://schemas.microsoft.com/office/powerpoint/2010/main" val="12067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86240" y="999884"/>
            <a:ext cx="8585359" cy="900759"/>
          </a:xfrm>
          <a:prstGeom prst="rect">
            <a:avLst/>
          </a:prstGeom>
          <a:noFill/>
        </p:spPr>
        <p:txBody>
          <a:bodyPr wrap="square" rtlCol="0">
            <a:spAutoFit/>
          </a:bodyPr>
          <a:lstStyle/>
          <a:p>
            <a:pPr>
              <a:lnSpc>
                <a:spcPct val="110000"/>
              </a:lnSpc>
            </a:pPr>
            <a:r>
              <a:rPr lang="en-US" sz="1600" dirty="0">
                <a:cs typeface="Mission Gothic Regular"/>
              </a:rPr>
              <a:t>The </a:t>
            </a:r>
            <a:r>
              <a:rPr lang="en-US" sz="1600" b="1" dirty="0">
                <a:cs typeface="Mission Gothic Regular"/>
              </a:rPr>
              <a:t>mission</a:t>
            </a:r>
            <a:r>
              <a:rPr lang="en-US" sz="1600" dirty="0">
                <a:cs typeface="Mission Gothic Regular"/>
              </a:rPr>
              <a:t> of Computing Research Association's </a:t>
            </a:r>
            <a:r>
              <a:rPr lang="en-US" sz="1600" dirty="0" smtClean="0">
                <a:cs typeface="Mission Gothic Regular"/>
              </a:rPr>
              <a:t>Computing </a:t>
            </a:r>
            <a:r>
              <a:rPr lang="en-US" sz="1600" dirty="0">
                <a:cs typeface="Mission Gothic Regular"/>
              </a:rPr>
              <a:t>Community </a:t>
            </a:r>
            <a:r>
              <a:rPr lang="en-US" sz="1600" dirty="0" smtClean="0">
                <a:cs typeface="Mission Gothic Regular"/>
              </a:rPr>
              <a:t>Consortium </a:t>
            </a:r>
            <a:r>
              <a:rPr lang="en-US" sz="1600" dirty="0">
                <a:cs typeface="Mission Gothic Regular"/>
              </a:rPr>
              <a:t>(CCC) is </a:t>
            </a:r>
            <a:r>
              <a:rPr lang="en-US" sz="1600" dirty="0" smtClean="0">
                <a:cs typeface="Mission Gothic Regular"/>
              </a:rPr>
              <a:t>to </a:t>
            </a:r>
            <a:r>
              <a:rPr lang="en-US" sz="1600" b="1" dirty="0" smtClean="0">
                <a:cs typeface="Mission Gothic Regular"/>
              </a:rPr>
              <a:t>catalyze</a:t>
            </a:r>
            <a:r>
              <a:rPr lang="en-US" sz="1600" dirty="0" smtClean="0">
                <a:cs typeface="Mission Gothic Regular"/>
              </a:rPr>
              <a:t> </a:t>
            </a:r>
            <a:r>
              <a:rPr lang="en-US" sz="1600" dirty="0">
                <a:cs typeface="Mission Gothic Regular"/>
              </a:rPr>
              <a:t>the computing research community </a:t>
            </a:r>
            <a:r>
              <a:rPr lang="en-US" sz="1600" dirty="0" smtClean="0">
                <a:cs typeface="Mission Gothic Regular"/>
              </a:rPr>
              <a:t>and </a:t>
            </a:r>
            <a:r>
              <a:rPr lang="en-US" sz="1600" b="1" dirty="0" smtClean="0">
                <a:cs typeface="Mission Gothic Regular"/>
              </a:rPr>
              <a:t>enable </a:t>
            </a:r>
            <a:r>
              <a:rPr lang="en-US" sz="1600" dirty="0">
                <a:cs typeface="Mission Gothic Regular"/>
              </a:rPr>
              <a:t>the pursuit of innovative, high-impact research. </a:t>
            </a:r>
            <a:endParaRPr lang="en-US" sz="1600" dirty="0" smtClean="0">
              <a:cs typeface="Mission Gothic Regular"/>
            </a:endParaRPr>
          </a:p>
        </p:txBody>
      </p:sp>
      <p:sp>
        <p:nvSpPr>
          <p:cNvPr id="6" name="TextBox 5"/>
          <p:cNvSpPr txBox="1"/>
          <p:nvPr/>
        </p:nvSpPr>
        <p:spPr>
          <a:xfrm>
            <a:off x="333829" y="4611878"/>
            <a:ext cx="184666" cy="400110"/>
          </a:xfrm>
          <a:prstGeom prst="rect">
            <a:avLst/>
          </a:prstGeom>
          <a:noFill/>
        </p:spPr>
        <p:txBody>
          <a:bodyPr wrap="none" rtlCol="0">
            <a:spAutoFit/>
          </a:bodyPr>
          <a:lstStyle/>
          <a:p>
            <a:endParaRPr lang="en-US" sz="2000" dirty="0"/>
          </a:p>
        </p:txBody>
      </p:sp>
      <p:sp>
        <p:nvSpPr>
          <p:cNvPr id="4" name="Title 3"/>
          <p:cNvSpPr>
            <a:spLocks noGrp="1"/>
          </p:cNvSpPr>
          <p:nvPr>
            <p:ph type="title"/>
          </p:nvPr>
        </p:nvSpPr>
        <p:spPr>
          <a:xfrm>
            <a:off x="457200" y="124437"/>
            <a:ext cx="8229600" cy="1143000"/>
          </a:xfrm>
        </p:spPr>
        <p:txBody>
          <a:bodyPr/>
          <a:lstStyle/>
          <a:p>
            <a:r>
              <a:rPr lang="en-US" dirty="0" smtClean="0"/>
              <a:t>Computing Community Consortium</a:t>
            </a:r>
            <a:endParaRPr lang="en-US" dirty="0"/>
          </a:p>
        </p:txBody>
      </p:sp>
      <p:sp>
        <p:nvSpPr>
          <p:cNvPr id="9" name="Content Placeholder 6"/>
          <p:cNvSpPr txBox="1">
            <a:spLocks/>
          </p:cNvSpPr>
          <p:nvPr/>
        </p:nvSpPr>
        <p:spPr bwMode="auto">
          <a:xfrm>
            <a:off x="4317144" y="1653008"/>
            <a:ext cx="5376796" cy="43071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0"/>
              </a:spcBef>
              <a:buClr>
                <a:srgbClr val="A6093D"/>
              </a:buClr>
              <a:buNone/>
            </a:pPr>
            <a:r>
              <a:rPr lang="en-US" sz="1500" b="1" dirty="0" smtClean="0">
                <a:cs typeface="Mission Gothic Regular"/>
              </a:rPr>
              <a:t>Promote Audacious Thinking:</a:t>
            </a:r>
            <a:endParaRPr lang="en-US" sz="1500" dirty="0">
              <a:cs typeface="Mission Gothic Regular"/>
            </a:endParaRPr>
          </a:p>
          <a:p>
            <a:pPr marL="0" indent="0">
              <a:lnSpc>
                <a:spcPct val="110000"/>
              </a:lnSpc>
              <a:spcBef>
                <a:spcPts val="0"/>
              </a:spcBef>
              <a:buClr>
                <a:srgbClr val="A6093D"/>
              </a:buClr>
              <a:buNone/>
            </a:pPr>
            <a:r>
              <a:rPr lang="en-US" sz="1500" dirty="0" smtClean="0">
                <a:cs typeface="Mission Gothic Regular"/>
              </a:rPr>
              <a:t>	Community Initiated Visioning Workshops</a:t>
            </a:r>
          </a:p>
          <a:p>
            <a:pPr marL="457200" lvl="1" indent="0">
              <a:lnSpc>
                <a:spcPct val="110000"/>
              </a:lnSpc>
              <a:spcBef>
                <a:spcPts val="0"/>
              </a:spcBef>
              <a:buClr>
                <a:srgbClr val="A6093D"/>
              </a:buClr>
              <a:buNone/>
            </a:pPr>
            <a:r>
              <a:rPr lang="en-US" sz="1500" dirty="0" smtClean="0">
                <a:cs typeface="Mission Gothic Regular"/>
              </a:rPr>
              <a:t>Blue Sky Ideas tracks at conferences</a:t>
            </a:r>
          </a:p>
          <a:p>
            <a:pPr marL="46037" indent="0">
              <a:lnSpc>
                <a:spcPct val="110000"/>
              </a:lnSpc>
              <a:spcBef>
                <a:spcPts val="0"/>
              </a:spcBef>
              <a:buClr>
                <a:srgbClr val="A6093D"/>
              </a:buClr>
              <a:buNone/>
            </a:pPr>
            <a:r>
              <a:rPr lang="en-US" sz="1500" b="1" dirty="0">
                <a:solidFill>
                  <a:srgbClr val="000000"/>
                </a:solidFill>
                <a:cs typeface="Mission Gothic Regular"/>
              </a:rPr>
              <a:t>Communicate to the Community</a:t>
            </a:r>
            <a:r>
              <a:rPr lang="en-US" sz="1500" b="1" dirty="0" smtClean="0">
                <a:solidFill>
                  <a:srgbClr val="000000"/>
                </a:solidFill>
                <a:cs typeface="Mission Gothic Regular"/>
              </a:rPr>
              <a:t>:</a:t>
            </a:r>
            <a:endParaRPr lang="en-US" sz="1500" dirty="0">
              <a:solidFill>
                <a:srgbClr val="000000"/>
              </a:solidFill>
              <a:cs typeface="Mission Gothic Regular"/>
            </a:endParaRPr>
          </a:p>
          <a:p>
            <a:pPr marL="46037" indent="0">
              <a:lnSpc>
                <a:spcPct val="110000"/>
              </a:lnSpc>
              <a:spcBef>
                <a:spcPts val="0"/>
              </a:spcBef>
              <a:buClr>
                <a:srgbClr val="A6093D"/>
              </a:buClr>
              <a:buNone/>
            </a:pPr>
            <a:r>
              <a:rPr lang="en-US" sz="1500" dirty="0">
                <a:solidFill>
                  <a:srgbClr val="000000"/>
                </a:solidFill>
                <a:cs typeface="Mission Gothic Regular"/>
              </a:rPr>
              <a:t>	</a:t>
            </a:r>
            <a:r>
              <a:rPr lang="en-US" sz="1500" dirty="0" smtClean="0">
                <a:solidFill>
                  <a:srgbClr val="000000"/>
                </a:solidFill>
                <a:cs typeface="Mission Gothic Regular"/>
              </a:rPr>
              <a:t>CCC </a:t>
            </a:r>
            <a:r>
              <a:rPr lang="en-US" sz="1500" dirty="0">
                <a:solidFill>
                  <a:srgbClr val="000000"/>
                </a:solidFill>
                <a:cs typeface="Mission Gothic Regular"/>
              </a:rPr>
              <a:t>Blog - </a:t>
            </a:r>
            <a:r>
              <a:rPr lang="en-US" sz="1500" dirty="0">
                <a:solidFill>
                  <a:schemeClr val="accent2">
                    <a:lumMod val="75000"/>
                  </a:schemeClr>
                </a:solidFill>
                <a:cs typeface="Mission Gothic Regular"/>
                <a:hlinkClick r:id="rId3"/>
              </a:rPr>
              <a:t>http://cccblog.org</a:t>
            </a:r>
            <a:r>
              <a:rPr lang="en-US" sz="1500" dirty="0" smtClean="0">
                <a:solidFill>
                  <a:schemeClr val="accent2">
                    <a:lumMod val="75000"/>
                  </a:schemeClr>
                </a:solidFill>
                <a:cs typeface="Mission Gothic Regular"/>
                <a:hlinkClick r:id="rId3"/>
              </a:rPr>
              <a:t>/</a:t>
            </a:r>
            <a:endParaRPr lang="en-US" sz="1500" dirty="0">
              <a:solidFill>
                <a:schemeClr val="accent2">
                  <a:lumMod val="75000"/>
                </a:schemeClr>
              </a:solidFill>
              <a:cs typeface="Mission Gothic Regular"/>
            </a:endParaRPr>
          </a:p>
          <a:p>
            <a:pPr marL="46037" indent="0">
              <a:lnSpc>
                <a:spcPct val="110000"/>
              </a:lnSpc>
              <a:spcBef>
                <a:spcPts val="0"/>
              </a:spcBef>
              <a:buClr>
                <a:srgbClr val="A6093D"/>
              </a:buClr>
              <a:buNone/>
            </a:pPr>
            <a:r>
              <a:rPr lang="en-US" sz="1500" dirty="0">
                <a:solidFill>
                  <a:schemeClr val="accent2">
                    <a:lumMod val="75000"/>
                  </a:schemeClr>
                </a:solidFill>
                <a:cs typeface="Mission Gothic Regular"/>
              </a:rPr>
              <a:t>	</a:t>
            </a:r>
            <a:r>
              <a:rPr lang="en-US" sz="1500" dirty="0" smtClean="0">
                <a:solidFill>
                  <a:srgbClr val="000000"/>
                </a:solidFill>
                <a:cs typeface="Mission Gothic Regular"/>
              </a:rPr>
              <a:t>Great </a:t>
            </a:r>
            <a:r>
              <a:rPr lang="en-US" sz="1500" dirty="0">
                <a:solidFill>
                  <a:srgbClr val="000000"/>
                </a:solidFill>
                <a:cs typeface="Mission Gothic Regular"/>
              </a:rPr>
              <a:t>Innovative </a:t>
            </a:r>
            <a:r>
              <a:rPr lang="en-US" sz="1500" dirty="0" smtClean="0">
                <a:solidFill>
                  <a:srgbClr val="000000"/>
                </a:solidFill>
                <a:cs typeface="Mission Gothic Regular"/>
              </a:rPr>
              <a:t>Ideas</a:t>
            </a:r>
          </a:p>
          <a:p>
            <a:pPr marL="46037" indent="0">
              <a:lnSpc>
                <a:spcPct val="110000"/>
              </a:lnSpc>
              <a:spcBef>
                <a:spcPts val="0"/>
              </a:spcBef>
              <a:buClr>
                <a:srgbClr val="A6093D"/>
              </a:buClr>
              <a:buNone/>
            </a:pPr>
            <a:r>
              <a:rPr lang="en-US" sz="1500" dirty="0">
                <a:solidFill>
                  <a:srgbClr val="000000"/>
                </a:solidFill>
                <a:cs typeface="Mission Gothic Regular"/>
              </a:rPr>
              <a:t>	</a:t>
            </a:r>
            <a:r>
              <a:rPr lang="en-US" sz="1500" dirty="0" smtClean="0">
                <a:solidFill>
                  <a:srgbClr val="000000"/>
                </a:solidFill>
                <a:cs typeface="Mission Gothic Regular"/>
              </a:rPr>
              <a:t>White </a:t>
            </a:r>
            <a:r>
              <a:rPr lang="en-US" sz="1500" dirty="0">
                <a:solidFill>
                  <a:srgbClr val="000000"/>
                </a:solidFill>
                <a:cs typeface="Mission Gothic Regular"/>
              </a:rPr>
              <a:t>Papers and Workshop </a:t>
            </a:r>
            <a:r>
              <a:rPr lang="en-US" sz="1500" dirty="0" smtClean="0">
                <a:solidFill>
                  <a:srgbClr val="000000"/>
                </a:solidFill>
                <a:cs typeface="Mission Gothic Regular"/>
              </a:rPr>
              <a:t>Reports</a:t>
            </a:r>
          </a:p>
          <a:p>
            <a:pPr marL="46037" indent="0">
              <a:lnSpc>
                <a:spcPct val="110000"/>
              </a:lnSpc>
              <a:spcBef>
                <a:spcPts val="0"/>
              </a:spcBef>
              <a:buClr>
                <a:srgbClr val="A6093D"/>
              </a:buClr>
              <a:buNone/>
            </a:pPr>
            <a:r>
              <a:rPr lang="en-US" sz="1500" dirty="0">
                <a:solidFill>
                  <a:srgbClr val="000000"/>
                </a:solidFill>
                <a:cs typeface="Mission Gothic Regular"/>
              </a:rPr>
              <a:t>	</a:t>
            </a:r>
            <a:r>
              <a:rPr lang="en-US" sz="1500" dirty="0" smtClean="0">
                <a:solidFill>
                  <a:srgbClr val="000000"/>
                </a:solidFill>
                <a:cs typeface="Mission Gothic Regular"/>
              </a:rPr>
              <a:t>Social </a:t>
            </a:r>
            <a:r>
              <a:rPr lang="en-US" sz="1500" dirty="0" smtClean="0">
                <a:solidFill>
                  <a:srgbClr val="000000"/>
                </a:solidFill>
                <a:cs typeface="Mission Gothic Regular"/>
              </a:rPr>
              <a:t>Media (@</a:t>
            </a:r>
            <a:r>
              <a:rPr lang="en-US" sz="1500" dirty="0" err="1" smtClean="0">
                <a:solidFill>
                  <a:srgbClr val="000000"/>
                </a:solidFill>
                <a:cs typeface="Mission Gothic Regular"/>
              </a:rPr>
              <a:t>compcomcon</a:t>
            </a:r>
            <a:r>
              <a:rPr lang="en-US" sz="1500" dirty="0" smtClean="0">
                <a:solidFill>
                  <a:srgbClr val="000000"/>
                </a:solidFill>
                <a:cs typeface="Mission Gothic Regular"/>
              </a:rPr>
              <a:t>)</a:t>
            </a:r>
            <a:endParaRPr lang="en-US" sz="1500" dirty="0" smtClean="0">
              <a:solidFill>
                <a:srgbClr val="000000"/>
              </a:solidFill>
              <a:cs typeface="Mission Gothic Regular"/>
            </a:endParaRPr>
          </a:p>
          <a:p>
            <a:pPr marL="46037" indent="0">
              <a:lnSpc>
                <a:spcPct val="110000"/>
              </a:lnSpc>
              <a:spcBef>
                <a:spcPts val="0"/>
              </a:spcBef>
              <a:buClr>
                <a:srgbClr val="A6093D"/>
              </a:buClr>
              <a:buNone/>
            </a:pPr>
            <a:r>
              <a:rPr lang="en-US" sz="1500" dirty="0">
                <a:solidFill>
                  <a:srgbClr val="000000"/>
                </a:solidFill>
                <a:cs typeface="Mission Gothic Regular"/>
              </a:rPr>
              <a:t>	</a:t>
            </a:r>
            <a:r>
              <a:rPr lang="en-US" sz="1500" dirty="0" smtClean="0">
                <a:solidFill>
                  <a:srgbClr val="000000"/>
                </a:solidFill>
                <a:cs typeface="Mission Gothic Regular"/>
              </a:rPr>
              <a:t>Council </a:t>
            </a:r>
            <a:r>
              <a:rPr lang="en-US" sz="1500" dirty="0">
                <a:solidFill>
                  <a:srgbClr val="000000"/>
                </a:solidFill>
                <a:cs typeface="Mission Gothic Regular"/>
              </a:rPr>
              <a:t>member presentations</a:t>
            </a:r>
          </a:p>
          <a:p>
            <a:pPr marL="0" indent="0">
              <a:lnSpc>
                <a:spcPct val="110000"/>
              </a:lnSpc>
              <a:spcBef>
                <a:spcPts val="0"/>
              </a:spcBef>
              <a:buClr>
                <a:srgbClr val="A6093D"/>
              </a:buClr>
              <a:buNone/>
            </a:pPr>
            <a:r>
              <a:rPr lang="en-US" sz="1500" b="1" dirty="0" smtClean="0">
                <a:cs typeface="Mission Gothic Regular"/>
              </a:rPr>
              <a:t>Facilitate Investment:</a:t>
            </a:r>
          </a:p>
          <a:p>
            <a:pPr marL="457200" lvl="1" indent="0">
              <a:lnSpc>
                <a:spcPct val="110000"/>
              </a:lnSpc>
              <a:spcBef>
                <a:spcPts val="0"/>
              </a:spcBef>
              <a:buClr>
                <a:srgbClr val="A6093D"/>
              </a:buClr>
              <a:buNone/>
            </a:pPr>
            <a:r>
              <a:rPr lang="en-US" sz="1500" dirty="0" smtClean="0">
                <a:cs typeface="Mission Gothic Regular"/>
              </a:rPr>
              <a:t>Outputs of visioning activities </a:t>
            </a:r>
          </a:p>
          <a:p>
            <a:pPr marL="457200" lvl="1" indent="0">
              <a:lnSpc>
                <a:spcPct val="110000"/>
              </a:lnSpc>
              <a:spcBef>
                <a:spcPts val="0"/>
              </a:spcBef>
              <a:buClr>
                <a:srgbClr val="A6093D"/>
              </a:buClr>
              <a:buNone/>
            </a:pPr>
            <a:r>
              <a:rPr lang="en-US" sz="1500" dirty="0" smtClean="0">
                <a:cs typeface="Mission Gothic Regular"/>
              </a:rPr>
              <a:t>Task Forces – </a:t>
            </a:r>
            <a:r>
              <a:rPr lang="en-US" sz="1500" dirty="0" smtClean="0">
                <a:cs typeface="Mission Gothic Regular"/>
              </a:rPr>
              <a:t>AI, Cybersecurity, Post Moore’s, etc.</a:t>
            </a:r>
            <a:endParaRPr lang="en-US" sz="1500" dirty="0" smtClean="0">
              <a:cs typeface="Mission Gothic Regular"/>
            </a:endParaRPr>
          </a:p>
          <a:p>
            <a:pPr marL="457200" lvl="1" indent="0">
              <a:lnSpc>
                <a:spcPct val="110000"/>
              </a:lnSpc>
              <a:spcBef>
                <a:spcPts val="0"/>
              </a:spcBef>
              <a:buClr>
                <a:srgbClr val="A6093D"/>
              </a:buClr>
              <a:buNone/>
            </a:pPr>
            <a:r>
              <a:rPr lang="en-US" sz="1500" dirty="0" smtClean="0">
                <a:cs typeface="Mission Gothic Regular"/>
              </a:rPr>
              <a:t>Engage with federal agencies and industry</a:t>
            </a:r>
          </a:p>
          <a:p>
            <a:pPr marL="46037" indent="0">
              <a:lnSpc>
                <a:spcPct val="110000"/>
              </a:lnSpc>
              <a:spcBef>
                <a:spcPts val="0"/>
              </a:spcBef>
              <a:buClr>
                <a:srgbClr val="A6093D"/>
              </a:buClr>
              <a:buNone/>
            </a:pPr>
            <a:r>
              <a:rPr lang="en-US" sz="1500" b="1" dirty="0" smtClean="0">
                <a:solidFill>
                  <a:srgbClr val="000000"/>
                </a:solidFill>
                <a:cs typeface="Mission Gothic Regular"/>
              </a:rPr>
              <a:t>Inculcate Leadership and Service:</a:t>
            </a:r>
          </a:p>
          <a:p>
            <a:pPr marL="46037" lvl="1" indent="0">
              <a:lnSpc>
                <a:spcPct val="110000"/>
              </a:lnSpc>
              <a:spcBef>
                <a:spcPts val="0"/>
              </a:spcBef>
              <a:buClr>
                <a:srgbClr val="A6093D"/>
              </a:buClr>
              <a:buNone/>
            </a:pPr>
            <a:r>
              <a:rPr lang="en-US" sz="1500" b="1" dirty="0">
                <a:solidFill>
                  <a:srgbClr val="000000"/>
                </a:solidFill>
                <a:cs typeface="Mission Gothic Regular"/>
              </a:rPr>
              <a:t>	</a:t>
            </a:r>
            <a:r>
              <a:rPr lang="en-US" sz="1500" dirty="0">
                <a:solidFill>
                  <a:srgbClr val="000000"/>
                </a:solidFill>
                <a:cs typeface="Mission Gothic Regular"/>
              </a:rPr>
              <a:t>Engage with CCC Alumni and Sister </a:t>
            </a:r>
            <a:r>
              <a:rPr lang="en-US" sz="1500" dirty="0" smtClean="0">
                <a:solidFill>
                  <a:srgbClr val="000000"/>
                </a:solidFill>
                <a:cs typeface="Mission Gothic Regular"/>
              </a:rPr>
              <a:t>Organizations</a:t>
            </a:r>
          </a:p>
          <a:p>
            <a:pPr marL="46037" lvl="1" indent="0">
              <a:lnSpc>
                <a:spcPct val="110000"/>
              </a:lnSpc>
              <a:spcBef>
                <a:spcPts val="0"/>
              </a:spcBef>
              <a:buClr>
                <a:srgbClr val="A6093D"/>
              </a:buClr>
              <a:buNone/>
            </a:pPr>
            <a:r>
              <a:rPr lang="en-US" sz="1500" dirty="0" smtClean="0">
                <a:cs typeface="Mission Gothic Regular"/>
              </a:rPr>
              <a:t>	Biennial </a:t>
            </a:r>
            <a:r>
              <a:rPr lang="en-US" sz="1500" dirty="0">
                <a:cs typeface="Mission Gothic Regular"/>
              </a:rPr>
              <a:t>Symposia </a:t>
            </a:r>
            <a:r>
              <a:rPr lang="en-US" sz="1500" dirty="0" smtClean="0">
                <a:cs typeface="Mission Gothic Regular"/>
              </a:rPr>
              <a:t>series</a:t>
            </a:r>
            <a:endParaRPr lang="en-US" sz="1500" b="1" dirty="0" smtClean="0">
              <a:solidFill>
                <a:srgbClr val="000000"/>
              </a:solidFill>
              <a:cs typeface="Mission Gothic Regular"/>
            </a:endParaRPr>
          </a:p>
          <a:p>
            <a:pPr marL="46037" indent="0">
              <a:lnSpc>
                <a:spcPct val="110000"/>
              </a:lnSpc>
              <a:spcBef>
                <a:spcPts val="0"/>
              </a:spcBef>
              <a:buClr>
                <a:srgbClr val="A6093D"/>
              </a:buClr>
              <a:buNone/>
            </a:pPr>
            <a:r>
              <a:rPr lang="en-US" sz="1500" b="1" dirty="0" smtClean="0">
                <a:solidFill>
                  <a:srgbClr val="000000"/>
                </a:solidFill>
                <a:cs typeface="Mission Gothic Regular"/>
              </a:rPr>
              <a:t>Influence Early Career Researchers:</a:t>
            </a:r>
          </a:p>
          <a:p>
            <a:pPr marL="46037" indent="0">
              <a:lnSpc>
                <a:spcPct val="110000"/>
              </a:lnSpc>
              <a:spcBef>
                <a:spcPts val="0"/>
              </a:spcBef>
              <a:buClr>
                <a:srgbClr val="A6093D"/>
              </a:buClr>
              <a:buNone/>
            </a:pPr>
            <a:r>
              <a:rPr lang="en-US" sz="1500" b="1" dirty="0">
                <a:solidFill>
                  <a:srgbClr val="000000"/>
                </a:solidFill>
                <a:cs typeface="Mission Gothic Regular"/>
              </a:rPr>
              <a:t>	</a:t>
            </a:r>
            <a:r>
              <a:rPr lang="en-US" sz="1500" dirty="0" smtClean="0">
                <a:solidFill>
                  <a:srgbClr val="000000"/>
                </a:solidFill>
                <a:cs typeface="Mission Gothic Regular"/>
              </a:rPr>
              <a:t>Industry </a:t>
            </a:r>
            <a:r>
              <a:rPr lang="en-US" sz="1500" dirty="0">
                <a:solidFill>
                  <a:srgbClr val="000000"/>
                </a:solidFill>
                <a:cs typeface="Mission Gothic Regular"/>
              </a:rPr>
              <a:t>– Academic </a:t>
            </a:r>
            <a:r>
              <a:rPr lang="en-US" sz="1500" dirty="0" smtClean="0">
                <a:solidFill>
                  <a:srgbClr val="000000"/>
                </a:solidFill>
                <a:cs typeface="Mission Gothic Regular"/>
              </a:rPr>
              <a:t>Collaborations</a:t>
            </a:r>
          </a:p>
          <a:p>
            <a:pPr marL="46037" indent="0">
              <a:lnSpc>
                <a:spcPct val="110000"/>
              </a:lnSpc>
              <a:spcBef>
                <a:spcPts val="0"/>
              </a:spcBef>
              <a:buClr>
                <a:srgbClr val="A6093D"/>
              </a:buClr>
              <a:buNone/>
            </a:pPr>
            <a:r>
              <a:rPr lang="en-US" sz="1500" dirty="0">
                <a:solidFill>
                  <a:srgbClr val="000000"/>
                </a:solidFill>
                <a:cs typeface="Mission Gothic Regular"/>
              </a:rPr>
              <a:t>	</a:t>
            </a:r>
            <a:r>
              <a:rPr lang="en-US" sz="1500" dirty="0" smtClean="0">
                <a:solidFill>
                  <a:srgbClr val="000000"/>
                </a:solidFill>
                <a:cs typeface="Mission Gothic Regular"/>
              </a:rPr>
              <a:t>Leadership in Science Policy Institute</a:t>
            </a:r>
          </a:p>
          <a:p>
            <a:pPr marL="46037" indent="0">
              <a:lnSpc>
                <a:spcPct val="110000"/>
              </a:lnSpc>
              <a:spcBef>
                <a:spcPts val="0"/>
              </a:spcBef>
              <a:buClr>
                <a:srgbClr val="A6093D"/>
              </a:buClr>
              <a:buNone/>
            </a:pPr>
            <a:r>
              <a:rPr lang="en-US" sz="1500" dirty="0">
                <a:solidFill>
                  <a:srgbClr val="000000"/>
                </a:solidFill>
                <a:cs typeface="Mission Gothic Regular"/>
              </a:rPr>
              <a:t>	</a:t>
            </a:r>
            <a:r>
              <a:rPr lang="en-US" sz="1500" dirty="0" smtClean="0">
                <a:solidFill>
                  <a:srgbClr val="000000"/>
                </a:solidFill>
                <a:cs typeface="Mission Gothic Regular"/>
              </a:rPr>
              <a:t>Postdoc Best Practices</a:t>
            </a:r>
          </a:p>
        </p:txBody>
      </p:sp>
      <p:pic>
        <p:nvPicPr>
          <p:cNvPr id="11"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0461" y="2084097"/>
            <a:ext cx="4062453" cy="3876102"/>
          </a:xfrm>
          <a:prstGeom prst="rect">
            <a:avLst/>
          </a:prstGeom>
        </p:spPr>
      </p:pic>
      <p:sp>
        <p:nvSpPr>
          <p:cNvPr id="2" name="Slide Number Placeholder 1"/>
          <p:cNvSpPr>
            <a:spLocks noGrp="1"/>
          </p:cNvSpPr>
          <p:nvPr>
            <p:ph type="sldNum" sz="quarter" idx="12"/>
          </p:nvPr>
        </p:nvSpPr>
        <p:spPr/>
        <p:txBody>
          <a:bodyPr/>
          <a:lstStyle/>
          <a:p>
            <a:fld id="{0A1189FA-E85E-2246-973C-FA5BF0DBB426}" type="slidenum">
              <a:rPr lang="en-US" smtClean="0"/>
              <a:pPr/>
              <a:t>26</a:t>
            </a:fld>
            <a:endParaRPr lang="en-US"/>
          </a:p>
        </p:txBody>
      </p:sp>
    </p:spTree>
    <p:extLst>
      <p:ext uri="{BB962C8B-B14F-4D97-AF65-F5344CB8AC3E}">
        <p14:creationId xmlns:p14="http://schemas.microsoft.com/office/powerpoint/2010/main" val="42377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6388169" y="5507819"/>
            <a:ext cx="2627038" cy="12178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2754050" y="1827033"/>
            <a:ext cx="3634119" cy="3634119"/>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5125290" y="2319749"/>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5445186" y="3416445"/>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4824133" y="4320886"/>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a:off x="3007630" y="2443965"/>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a:off x="2838419" y="3598935"/>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3629693" y="4461033"/>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p:nvSpPr>
        <p:spPr>
          <a:xfrm>
            <a:off x="3723458" y="2822610"/>
            <a:ext cx="1686035" cy="1686035"/>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p:nvSpPr>
        <p:spPr>
          <a:xfrm>
            <a:off x="3913809" y="3026968"/>
            <a:ext cx="1288333" cy="1288333"/>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4073819" y="1885184"/>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2"/>
          <p:cNvSpPr>
            <a:spLocks noGrp="1" noChangeArrowheads="1"/>
          </p:cNvSpPr>
          <p:nvPr>
            <p:ph type="title"/>
          </p:nvPr>
        </p:nvSpPr>
        <p:spPr>
          <a:xfrm>
            <a:off x="211650" y="277609"/>
            <a:ext cx="8730619" cy="1001925"/>
          </a:xfrm>
        </p:spPr>
        <p:txBody>
          <a:bodyPr>
            <a:normAutofit/>
          </a:bodyPr>
          <a:lstStyle/>
          <a:p>
            <a:pPr defTabSz="1306513" eaLnBrk="1" hangingPunct="1"/>
            <a:r>
              <a:rPr lang="en-US" altLang="ja-JP" sz="2800" dirty="0" smtClean="0">
                <a:ea typeface="MS PGothic" pitchFamily="34" charset="-128"/>
              </a:rPr>
              <a:t>The Rapidly Expanding world of computing</a:t>
            </a:r>
            <a:endParaRPr lang="en-US" sz="2800" b="1" dirty="0" smtClean="0">
              <a:latin typeface="Times New Roman" pitchFamily="18" charset="0"/>
            </a:endParaRPr>
          </a:p>
        </p:txBody>
      </p:sp>
      <p:sp>
        <p:nvSpPr>
          <p:cNvPr id="3" name="Rectangle 2"/>
          <p:cNvSpPr/>
          <p:nvPr/>
        </p:nvSpPr>
        <p:spPr>
          <a:xfrm>
            <a:off x="839136" y="5025829"/>
            <a:ext cx="5366246" cy="1077218"/>
          </a:xfrm>
          <a:prstGeom prst="rect">
            <a:avLst/>
          </a:prstGeom>
        </p:spPr>
        <p:txBody>
          <a:bodyPr wrap="square">
            <a:spAutoFit/>
          </a:bodyPr>
          <a:lstStyle/>
          <a:p>
            <a:pPr defTabSz="457200"/>
            <a:endParaRPr lang="en-US" sz="3200" dirty="0">
              <a:solidFill>
                <a:schemeClr val="tx2">
                  <a:lumMod val="75000"/>
                </a:schemeClr>
              </a:solidFill>
            </a:endParaRPr>
          </a:p>
          <a:p>
            <a:pPr defTabSz="457200"/>
            <a:endParaRPr lang="en-US" sz="3200" dirty="0">
              <a:solidFill>
                <a:schemeClr val="tx2">
                  <a:lumMod val="75000"/>
                </a:schemeClr>
              </a:solidFill>
            </a:endParaRPr>
          </a:p>
        </p:txBody>
      </p:sp>
      <p:sp>
        <p:nvSpPr>
          <p:cNvPr id="2" name="TextBox 1"/>
          <p:cNvSpPr txBox="1"/>
          <p:nvPr/>
        </p:nvSpPr>
        <p:spPr>
          <a:xfrm>
            <a:off x="7022528" y="6099066"/>
            <a:ext cx="1534169" cy="307777"/>
          </a:xfrm>
          <a:prstGeom prst="rect">
            <a:avLst/>
          </a:prstGeom>
          <a:noFill/>
        </p:spPr>
        <p:txBody>
          <a:bodyPr wrap="none" rtlCol="0">
            <a:spAutoFit/>
          </a:bodyPr>
          <a:lstStyle/>
          <a:p>
            <a:pPr defTabSz="457200"/>
            <a:r>
              <a:rPr lang="en-US" sz="1400" dirty="0">
                <a:solidFill>
                  <a:prstClr val="black"/>
                </a:solidFill>
              </a:rPr>
              <a:t>Graphic: </a:t>
            </a:r>
            <a:r>
              <a:rPr lang="en-US" sz="1400" dirty="0" err="1">
                <a:solidFill>
                  <a:prstClr val="black"/>
                </a:solidFill>
              </a:rPr>
              <a:t>Lazowska</a:t>
            </a:r>
            <a:endParaRPr lang="en-US" sz="1400" dirty="0">
              <a:solidFill>
                <a:prstClr val="black"/>
              </a:solidFill>
            </a:endParaRPr>
          </a:p>
        </p:txBody>
      </p:sp>
      <p:sp>
        <p:nvSpPr>
          <p:cNvPr id="5" name="TextBox 4"/>
          <p:cNvSpPr txBox="1"/>
          <p:nvPr/>
        </p:nvSpPr>
        <p:spPr>
          <a:xfrm>
            <a:off x="4050645" y="3260109"/>
            <a:ext cx="1042349" cy="830997"/>
          </a:xfrm>
          <a:prstGeom prst="rect">
            <a:avLst/>
          </a:prstGeom>
          <a:noFill/>
        </p:spPr>
        <p:txBody>
          <a:bodyPr wrap="square" rtlCol="0">
            <a:spAutoFit/>
          </a:bodyPr>
          <a:lstStyle/>
          <a:p>
            <a:pPr algn="ctr"/>
            <a:r>
              <a:rPr lang="en-US" sz="2400" b="1" dirty="0" smtClean="0">
                <a:solidFill>
                  <a:srgbClr val="A6093D"/>
                </a:solidFill>
              </a:rPr>
              <a:t>CORE</a:t>
            </a:r>
          </a:p>
          <a:p>
            <a:pPr algn="ctr"/>
            <a:r>
              <a:rPr lang="en-US" sz="2400" b="1" dirty="0" smtClean="0">
                <a:solidFill>
                  <a:srgbClr val="A6093D"/>
                </a:solidFill>
              </a:rPr>
              <a:t>CSE</a:t>
            </a:r>
            <a:endParaRPr lang="en-US" sz="2400" b="1" dirty="0">
              <a:solidFill>
                <a:srgbClr val="A6093D"/>
              </a:solidFill>
            </a:endParaRPr>
          </a:p>
        </p:txBody>
      </p:sp>
      <p:sp>
        <p:nvSpPr>
          <p:cNvPr id="6" name="TextBox 5"/>
          <p:cNvSpPr txBox="1"/>
          <p:nvPr/>
        </p:nvSpPr>
        <p:spPr>
          <a:xfrm>
            <a:off x="4189228" y="2165636"/>
            <a:ext cx="744280" cy="307777"/>
          </a:xfrm>
          <a:prstGeom prst="rect">
            <a:avLst/>
          </a:prstGeom>
          <a:noFill/>
        </p:spPr>
        <p:txBody>
          <a:bodyPr wrap="square" rtlCol="0">
            <a:spAutoFit/>
          </a:bodyPr>
          <a:lstStyle/>
          <a:p>
            <a:r>
              <a:rPr lang="en-US" sz="1400" dirty="0" smtClean="0"/>
              <a:t>Mobile</a:t>
            </a:r>
            <a:endParaRPr lang="en-US" sz="1400" dirty="0"/>
          </a:p>
        </p:txBody>
      </p:sp>
      <p:sp>
        <p:nvSpPr>
          <p:cNvPr id="48" name="TextBox 47"/>
          <p:cNvSpPr txBox="1"/>
          <p:nvPr/>
        </p:nvSpPr>
        <p:spPr>
          <a:xfrm>
            <a:off x="5376076" y="2627390"/>
            <a:ext cx="744280" cy="307777"/>
          </a:xfrm>
          <a:prstGeom prst="rect">
            <a:avLst/>
          </a:prstGeom>
          <a:noFill/>
        </p:spPr>
        <p:txBody>
          <a:bodyPr wrap="square" rtlCol="0">
            <a:spAutoFit/>
          </a:bodyPr>
          <a:lstStyle/>
          <a:p>
            <a:r>
              <a:rPr lang="en-US" sz="1400" dirty="0" smtClean="0"/>
              <a:t>HCI</a:t>
            </a:r>
            <a:endParaRPr lang="en-US" sz="1400" dirty="0"/>
          </a:p>
        </p:txBody>
      </p:sp>
      <p:sp>
        <p:nvSpPr>
          <p:cNvPr id="49" name="TextBox 48"/>
          <p:cNvSpPr txBox="1"/>
          <p:nvPr/>
        </p:nvSpPr>
        <p:spPr>
          <a:xfrm>
            <a:off x="5431238" y="3606703"/>
            <a:ext cx="945338" cy="523220"/>
          </a:xfrm>
          <a:prstGeom prst="rect">
            <a:avLst/>
          </a:prstGeom>
          <a:noFill/>
        </p:spPr>
        <p:txBody>
          <a:bodyPr wrap="square" rtlCol="0">
            <a:spAutoFit/>
          </a:bodyPr>
          <a:lstStyle/>
          <a:p>
            <a:pPr algn="ctr"/>
            <a:r>
              <a:rPr lang="en-US" sz="1400" dirty="0" smtClean="0"/>
              <a:t>Machine  Learning</a:t>
            </a:r>
            <a:endParaRPr lang="en-US" sz="1400" dirty="0"/>
          </a:p>
        </p:txBody>
      </p:sp>
      <p:sp>
        <p:nvSpPr>
          <p:cNvPr id="50" name="TextBox 49"/>
          <p:cNvSpPr txBox="1"/>
          <p:nvPr/>
        </p:nvSpPr>
        <p:spPr>
          <a:xfrm>
            <a:off x="4764911" y="4483162"/>
            <a:ext cx="1066799" cy="523220"/>
          </a:xfrm>
          <a:prstGeom prst="rect">
            <a:avLst/>
          </a:prstGeom>
          <a:noFill/>
        </p:spPr>
        <p:txBody>
          <a:bodyPr wrap="square" rtlCol="0">
            <a:spAutoFit/>
          </a:bodyPr>
          <a:lstStyle/>
          <a:p>
            <a:pPr algn="ctr"/>
            <a:r>
              <a:rPr lang="en-US" sz="1400" dirty="0" smtClean="0"/>
              <a:t>Cloud </a:t>
            </a:r>
          </a:p>
          <a:p>
            <a:pPr algn="ctr"/>
            <a:r>
              <a:rPr lang="en-US" sz="1400" dirty="0" smtClean="0"/>
              <a:t>Computing</a:t>
            </a:r>
            <a:endParaRPr lang="en-US" sz="1400" dirty="0"/>
          </a:p>
        </p:txBody>
      </p:sp>
      <p:sp>
        <p:nvSpPr>
          <p:cNvPr id="51" name="TextBox 50"/>
          <p:cNvSpPr txBox="1"/>
          <p:nvPr/>
        </p:nvSpPr>
        <p:spPr>
          <a:xfrm>
            <a:off x="3710758" y="4655774"/>
            <a:ext cx="744280" cy="523220"/>
          </a:xfrm>
          <a:prstGeom prst="rect">
            <a:avLst/>
          </a:prstGeom>
          <a:noFill/>
        </p:spPr>
        <p:txBody>
          <a:bodyPr wrap="square" rtlCol="0">
            <a:spAutoFit/>
          </a:bodyPr>
          <a:lstStyle/>
          <a:p>
            <a:pPr algn="ctr"/>
            <a:r>
              <a:rPr lang="en-US" sz="1400" dirty="0" smtClean="0"/>
              <a:t>Big Data</a:t>
            </a:r>
            <a:endParaRPr lang="en-US" sz="1400" dirty="0"/>
          </a:p>
        </p:txBody>
      </p:sp>
      <p:sp>
        <p:nvSpPr>
          <p:cNvPr id="52" name="TextBox 51"/>
          <p:cNvSpPr txBox="1"/>
          <p:nvPr/>
        </p:nvSpPr>
        <p:spPr>
          <a:xfrm>
            <a:off x="3001440" y="2527066"/>
            <a:ext cx="935308" cy="738664"/>
          </a:xfrm>
          <a:prstGeom prst="rect">
            <a:avLst/>
          </a:prstGeom>
          <a:noFill/>
        </p:spPr>
        <p:txBody>
          <a:bodyPr wrap="square" rtlCol="0">
            <a:spAutoFit/>
          </a:bodyPr>
          <a:lstStyle/>
          <a:p>
            <a:pPr algn="ctr"/>
            <a:r>
              <a:rPr lang="en-US" sz="1400" dirty="0" smtClean="0"/>
              <a:t>Natural Language Process</a:t>
            </a:r>
            <a:endParaRPr lang="en-US" sz="1400" dirty="0"/>
          </a:p>
        </p:txBody>
      </p:sp>
      <p:sp>
        <p:nvSpPr>
          <p:cNvPr id="53" name="TextBox 52"/>
          <p:cNvSpPr txBox="1"/>
          <p:nvPr/>
        </p:nvSpPr>
        <p:spPr>
          <a:xfrm>
            <a:off x="2923946" y="3884992"/>
            <a:ext cx="744280" cy="307777"/>
          </a:xfrm>
          <a:prstGeom prst="rect">
            <a:avLst/>
          </a:prstGeom>
          <a:noFill/>
        </p:spPr>
        <p:txBody>
          <a:bodyPr wrap="square" rtlCol="0">
            <a:spAutoFit/>
          </a:bodyPr>
          <a:lstStyle/>
          <a:p>
            <a:r>
              <a:rPr lang="en-US" sz="1400" dirty="0" smtClean="0"/>
              <a:t>Sensors</a:t>
            </a:r>
            <a:endParaRPr lang="en-US" sz="1400" dirty="0"/>
          </a:p>
        </p:txBody>
      </p:sp>
      <p:sp>
        <p:nvSpPr>
          <p:cNvPr id="7" name="TextBox 6"/>
          <p:cNvSpPr txBox="1"/>
          <p:nvPr/>
        </p:nvSpPr>
        <p:spPr>
          <a:xfrm>
            <a:off x="3128996" y="1285948"/>
            <a:ext cx="3118916" cy="369332"/>
          </a:xfrm>
          <a:prstGeom prst="rect">
            <a:avLst/>
          </a:prstGeom>
          <a:noFill/>
        </p:spPr>
        <p:txBody>
          <a:bodyPr wrap="square" rtlCol="0">
            <a:spAutoFit/>
          </a:bodyPr>
          <a:lstStyle/>
          <a:p>
            <a:r>
              <a:rPr lang="en-US" b="1" kern="0" dirty="0">
                <a:solidFill>
                  <a:schemeClr val="tx2">
                    <a:lumMod val="75000"/>
                  </a:schemeClr>
                </a:solidFill>
                <a:cs typeface="Arial"/>
              </a:rPr>
              <a:t>Medicine and Global </a:t>
            </a:r>
            <a:r>
              <a:rPr lang="en-US" b="1" kern="0" dirty="0" smtClean="0">
                <a:solidFill>
                  <a:schemeClr val="tx2">
                    <a:lumMod val="75000"/>
                  </a:schemeClr>
                </a:solidFill>
                <a:cs typeface="Arial"/>
              </a:rPr>
              <a:t>Health</a:t>
            </a:r>
            <a:endParaRPr lang="en-US" b="1" kern="0" dirty="0">
              <a:solidFill>
                <a:schemeClr val="tx2">
                  <a:lumMod val="75000"/>
                </a:schemeClr>
              </a:solidFill>
              <a:cs typeface="Arial"/>
            </a:endParaRPr>
          </a:p>
        </p:txBody>
      </p:sp>
      <p:sp>
        <p:nvSpPr>
          <p:cNvPr id="9" name="TextBox 8"/>
          <p:cNvSpPr txBox="1"/>
          <p:nvPr/>
        </p:nvSpPr>
        <p:spPr>
          <a:xfrm>
            <a:off x="6329469" y="1624901"/>
            <a:ext cx="1513855" cy="646331"/>
          </a:xfrm>
          <a:prstGeom prst="rect">
            <a:avLst/>
          </a:prstGeom>
          <a:noFill/>
        </p:spPr>
        <p:txBody>
          <a:bodyPr wrap="square" rtlCol="0">
            <a:spAutoFit/>
          </a:bodyPr>
          <a:lstStyle/>
          <a:p>
            <a:pPr defTabSz="457200"/>
            <a:r>
              <a:rPr lang="en-US" b="1" kern="0" dirty="0">
                <a:solidFill>
                  <a:schemeClr val="tx2">
                    <a:lumMod val="75000"/>
                  </a:schemeClr>
                </a:solidFill>
                <a:effectLst>
                  <a:innerShdw blurRad="63500" dist="50800" dir="10800000">
                    <a:prstClr val="black">
                      <a:alpha val="50000"/>
                    </a:prstClr>
                  </a:innerShdw>
                </a:effectLst>
                <a:cs typeface="Arial"/>
              </a:rPr>
              <a:t>Energy and </a:t>
            </a:r>
          </a:p>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Sustainability</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56" name="TextBox 55"/>
          <p:cNvSpPr txBox="1"/>
          <p:nvPr/>
        </p:nvSpPr>
        <p:spPr>
          <a:xfrm>
            <a:off x="6800926" y="2480684"/>
            <a:ext cx="1513855" cy="646331"/>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Security and</a:t>
            </a:r>
          </a:p>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Privacy</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57" name="TextBox 56"/>
          <p:cNvSpPr txBox="1"/>
          <p:nvPr/>
        </p:nvSpPr>
        <p:spPr>
          <a:xfrm>
            <a:off x="6869954" y="3482397"/>
            <a:ext cx="1798114" cy="646331"/>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Technology for</a:t>
            </a:r>
          </a:p>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Development</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58" name="TextBox 57"/>
          <p:cNvSpPr txBox="1"/>
          <p:nvPr/>
        </p:nvSpPr>
        <p:spPr>
          <a:xfrm>
            <a:off x="6578539" y="4676822"/>
            <a:ext cx="2262490" cy="646331"/>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Interacting with the Physical World</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60" name="TextBox 59"/>
          <p:cNvSpPr txBox="1"/>
          <p:nvPr/>
        </p:nvSpPr>
        <p:spPr>
          <a:xfrm>
            <a:off x="4176580" y="5963255"/>
            <a:ext cx="1513855" cy="369332"/>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Accessibility</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61" name="TextBox 60"/>
          <p:cNvSpPr txBox="1"/>
          <p:nvPr/>
        </p:nvSpPr>
        <p:spPr>
          <a:xfrm>
            <a:off x="2244512" y="5637755"/>
            <a:ext cx="1513855" cy="369332"/>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Elder Care</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62" name="TextBox 61"/>
          <p:cNvSpPr txBox="1"/>
          <p:nvPr/>
        </p:nvSpPr>
        <p:spPr>
          <a:xfrm>
            <a:off x="1156490" y="4655902"/>
            <a:ext cx="1513855" cy="646331"/>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Neural </a:t>
            </a:r>
          </a:p>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Engineering</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63" name="TextBox 62"/>
          <p:cNvSpPr txBox="1"/>
          <p:nvPr/>
        </p:nvSpPr>
        <p:spPr>
          <a:xfrm>
            <a:off x="491896" y="3926941"/>
            <a:ext cx="1614336" cy="369332"/>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Transportation</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64" name="TextBox 63"/>
          <p:cNvSpPr txBox="1"/>
          <p:nvPr/>
        </p:nvSpPr>
        <p:spPr>
          <a:xfrm>
            <a:off x="982550" y="2729538"/>
            <a:ext cx="1211094" cy="646331"/>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Scientific Discovery</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10" name="Rectangle 9"/>
          <p:cNvSpPr/>
          <p:nvPr/>
        </p:nvSpPr>
        <p:spPr>
          <a:xfrm>
            <a:off x="1568610" y="1872349"/>
            <a:ext cx="1557316" cy="369332"/>
          </a:xfrm>
          <a:prstGeom prst="rect">
            <a:avLst/>
          </a:prstGeom>
        </p:spPr>
        <p:txBody>
          <a:bodyPr wrap="square">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Education</a:t>
            </a:r>
            <a:endParaRPr lang="en-US" b="1" kern="0" dirty="0">
              <a:solidFill>
                <a:schemeClr val="tx2">
                  <a:lumMod val="75000"/>
                </a:schemeClr>
              </a:solidFill>
              <a:effectLst>
                <a:innerShdw blurRad="63500" dist="50800" dir="10800000">
                  <a:prstClr val="black">
                    <a:alpha val="50000"/>
                  </a:prstClr>
                </a:innerShdw>
              </a:effectLst>
              <a:cs typeface="Arial"/>
            </a:endParaRPr>
          </a:p>
        </p:txBody>
      </p:sp>
      <p:cxnSp>
        <p:nvCxnSpPr>
          <p:cNvPr id="12" name="Straight Connector 11"/>
          <p:cNvCxnSpPr/>
          <p:nvPr/>
        </p:nvCxnSpPr>
        <p:spPr>
          <a:xfrm>
            <a:off x="2670345" y="2156836"/>
            <a:ext cx="472740" cy="37023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2116865" y="3063336"/>
            <a:ext cx="700763" cy="6367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flipV="1">
            <a:off x="2172377" y="4129924"/>
            <a:ext cx="633858"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2420224" y="4838660"/>
            <a:ext cx="744127" cy="1404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3205024" y="5250956"/>
            <a:ext cx="462014" cy="408673"/>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750867" y="5486553"/>
            <a:ext cx="32265" cy="4700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791701" y="5025830"/>
            <a:ext cx="764617" cy="195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376576" y="3904160"/>
            <a:ext cx="52284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6290444" y="2770646"/>
            <a:ext cx="553014" cy="3082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5903907" y="2104443"/>
            <a:ext cx="408403" cy="29225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4561368" y="1617030"/>
            <a:ext cx="0" cy="21611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081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8"/>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eaLnBrk="1" hangingPunct="1"/>
            <a:r>
              <a:rPr lang="en-US" dirty="0" smtClean="0">
                <a:effectLst/>
              </a:rPr>
              <a:t>An Overview of the</a:t>
            </a:r>
            <a:br>
              <a:rPr lang="en-US" dirty="0" smtClean="0">
                <a:effectLst/>
              </a:rPr>
            </a:br>
            <a:r>
              <a:rPr lang="en-US" dirty="0" smtClean="0">
                <a:effectLst/>
              </a:rPr>
              <a:t>Computing Community Consortium</a:t>
            </a:r>
          </a:p>
        </p:txBody>
      </p:sp>
      <p:sp>
        <p:nvSpPr>
          <p:cNvPr id="22537" name="Rectangle 9"/>
          <p:cNvSpPr>
            <a:spLocks noGrp="1"/>
          </p:cNvSpPr>
          <p:nvPr>
            <p:ph sz="half" idx="2"/>
          </p:nvPr>
        </p:nvSpPr>
        <p:spPr>
          <a:xfrm>
            <a:off x="457200" y="1598720"/>
            <a:ext cx="6727371" cy="4968335"/>
          </a:xfrm>
        </p:spPr>
        <p:txBody>
          <a:bodyPr>
            <a:normAutofit/>
          </a:bodyPr>
          <a:lstStyle/>
          <a:p>
            <a:pPr marL="284163" indent="-282575" eaLnBrk="1" hangingPunct="1">
              <a:lnSpc>
                <a:spcPct val="150000"/>
              </a:lnSpc>
            </a:pPr>
            <a:r>
              <a:rPr lang="en-US" dirty="0" smtClean="0">
                <a:latin typeface="+mn-lt"/>
              </a:rPr>
              <a:t>Established in 2006 as a standing committee of the Computing Research Association (CRA)</a:t>
            </a:r>
          </a:p>
          <a:p>
            <a:pPr marL="284163" indent="-282575" eaLnBrk="1" hangingPunct="1">
              <a:lnSpc>
                <a:spcPct val="150000"/>
              </a:lnSpc>
            </a:pPr>
            <a:r>
              <a:rPr lang="en-US" dirty="0" smtClean="0">
                <a:latin typeface="+mn-lt"/>
              </a:rPr>
              <a:t>Funded by NSF under a Cooperative Agreement</a:t>
            </a:r>
          </a:p>
          <a:p>
            <a:pPr marL="284163" indent="-282575" eaLnBrk="1" hangingPunct="1">
              <a:lnSpc>
                <a:spcPct val="150000"/>
              </a:lnSpc>
            </a:pPr>
            <a:r>
              <a:rPr lang="en-US" dirty="0" smtClean="0">
                <a:latin typeface="+mn-lt"/>
              </a:rPr>
              <a:t>Facilitates the development of a bold, multi-themed vision for computing research – and communicates this vision to stakeholders</a:t>
            </a:r>
          </a:p>
          <a:p>
            <a:pPr marL="284163" indent="-282575" eaLnBrk="1" hangingPunct="1">
              <a:lnSpc>
                <a:spcPct val="150000"/>
              </a:lnSpc>
            </a:pPr>
            <a:r>
              <a:rPr lang="en-US" dirty="0" smtClean="0">
                <a:latin typeface="+mn-lt"/>
              </a:rPr>
              <a:t>Led by a broad-based Council</a:t>
            </a:r>
          </a:p>
          <a:p>
            <a:pPr marL="284163" indent="-282575" eaLnBrk="1" hangingPunct="1">
              <a:lnSpc>
                <a:spcPct val="150000"/>
              </a:lnSpc>
            </a:pPr>
            <a:r>
              <a:rPr lang="en-US" dirty="0" smtClean="0">
                <a:latin typeface="+mn-lt"/>
              </a:rPr>
              <a:t>Staff based at CRA</a:t>
            </a:r>
          </a:p>
        </p:txBody>
      </p:sp>
    </p:spTree>
    <p:extLst>
      <p:ext uri="{BB962C8B-B14F-4D97-AF65-F5344CB8AC3E}">
        <p14:creationId xmlns:p14="http://schemas.microsoft.com/office/powerpoint/2010/main" val="6867122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Stakeholders</a:t>
            </a:r>
            <a:endParaRPr lang="en-US" dirty="0"/>
          </a:p>
        </p:txBody>
      </p:sp>
      <p:sp>
        <p:nvSpPr>
          <p:cNvPr id="3" name="Content Placeholder 2"/>
          <p:cNvSpPr>
            <a:spLocks noGrp="1"/>
          </p:cNvSpPr>
          <p:nvPr>
            <p:ph sz="half" idx="2"/>
          </p:nvPr>
        </p:nvSpPr>
        <p:spPr>
          <a:xfrm>
            <a:off x="457200" y="1598720"/>
            <a:ext cx="8229600" cy="4718190"/>
          </a:xfrm>
        </p:spPr>
        <p:txBody>
          <a:bodyPr>
            <a:normAutofit/>
          </a:bodyPr>
          <a:lstStyle/>
          <a:p>
            <a:r>
              <a:rPr lang="en-US" dirty="0" smtClean="0">
                <a:latin typeface="+mn-lt"/>
              </a:rPr>
              <a:t>Computing Research Community</a:t>
            </a:r>
          </a:p>
          <a:p>
            <a:pPr lvl="1"/>
            <a:r>
              <a:rPr lang="en-US" dirty="0" smtClean="0">
                <a:latin typeface="+mn-lt"/>
              </a:rPr>
              <a:t>CRA</a:t>
            </a:r>
          </a:p>
          <a:p>
            <a:pPr lvl="1"/>
            <a:r>
              <a:rPr lang="en-US" dirty="0" smtClean="0">
                <a:latin typeface="+mn-lt"/>
              </a:rPr>
              <a:t>CSTB (Computer Science and Telecommunications Board, part of National Research Council)</a:t>
            </a:r>
          </a:p>
          <a:p>
            <a:pPr lvl="1"/>
            <a:r>
              <a:rPr lang="en-US" dirty="0" smtClean="0">
                <a:latin typeface="+mn-lt"/>
              </a:rPr>
              <a:t>Professional societies </a:t>
            </a:r>
          </a:p>
          <a:p>
            <a:pPr lvl="1"/>
            <a:r>
              <a:rPr lang="en-US" dirty="0" smtClean="0">
                <a:latin typeface="+mn-lt"/>
              </a:rPr>
              <a:t>Academic units</a:t>
            </a:r>
          </a:p>
          <a:p>
            <a:pPr lvl="1"/>
            <a:r>
              <a:rPr lang="en-US" dirty="0" smtClean="0">
                <a:latin typeface="+mn-lt"/>
              </a:rPr>
              <a:t>Research labs</a:t>
            </a:r>
          </a:p>
          <a:p>
            <a:r>
              <a:rPr lang="en-US" dirty="0" smtClean="0">
                <a:latin typeface="+mn-lt"/>
              </a:rPr>
              <a:t>Industry</a:t>
            </a:r>
          </a:p>
          <a:p>
            <a:pPr lvl="1"/>
            <a:r>
              <a:rPr lang="en-US" dirty="0" smtClean="0">
                <a:latin typeface="+mn-lt"/>
              </a:rPr>
              <a:t>Computing industry, Major users of IT</a:t>
            </a:r>
          </a:p>
          <a:p>
            <a:r>
              <a:rPr lang="en-US" dirty="0" smtClean="0">
                <a:latin typeface="+mn-lt"/>
              </a:rPr>
              <a:t>Public</a:t>
            </a:r>
          </a:p>
          <a:p>
            <a:r>
              <a:rPr lang="en-US" dirty="0" smtClean="0">
                <a:latin typeface="+mn-lt"/>
              </a:rPr>
              <a:t>Government</a:t>
            </a:r>
          </a:p>
          <a:p>
            <a:pPr lvl="1"/>
            <a:r>
              <a:rPr lang="en-US" dirty="0" smtClean="0">
                <a:latin typeface="+mn-lt"/>
              </a:rPr>
              <a:t>See following slides</a:t>
            </a:r>
          </a:p>
        </p:txBody>
      </p:sp>
      <p:sp>
        <p:nvSpPr>
          <p:cNvPr id="4" name="Slide Number Placeholder 3"/>
          <p:cNvSpPr>
            <a:spLocks noGrp="1"/>
          </p:cNvSpPr>
          <p:nvPr>
            <p:ph type="sldNum" sz="quarter" idx="4294967295"/>
          </p:nvPr>
        </p:nvSpPr>
        <p:spPr>
          <a:xfrm>
            <a:off x="0" y="6356350"/>
            <a:ext cx="2133600" cy="365125"/>
          </a:xfrm>
          <a:prstGeom prst="rect">
            <a:avLst/>
          </a:prstGeom>
        </p:spPr>
        <p:txBody>
          <a:bodyPr/>
          <a:lstStyle/>
          <a:p>
            <a:fld id="{0A1189FA-E85E-2246-973C-FA5BF0DBB426}" type="slidenum">
              <a:rPr lang="en-US" smtClean="0"/>
              <a:pPr/>
              <a:t>5</a:t>
            </a:fld>
            <a:endParaRPr lang="en-US"/>
          </a:p>
        </p:txBody>
      </p:sp>
    </p:spTree>
    <p:extLst>
      <p:ext uri="{BB962C8B-B14F-4D97-AF65-F5344CB8AC3E}">
        <p14:creationId xmlns:p14="http://schemas.microsoft.com/office/powerpoint/2010/main" val="1746935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Stakeholders </a:t>
            </a:r>
            <a:endParaRPr lang="en-US" dirty="0"/>
          </a:p>
        </p:txBody>
      </p:sp>
      <p:sp>
        <p:nvSpPr>
          <p:cNvPr id="3" name="Content Placeholder 2"/>
          <p:cNvSpPr>
            <a:spLocks noGrp="1"/>
          </p:cNvSpPr>
          <p:nvPr>
            <p:ph sz="half" idx="2"/>
          </p:nvPr>
        </p:nvSpPr>
        <p:spPr>
          <a:xfrm>
            <a:off x="457200" y="1598720"/>
            <a:ext cx="3628417" cy="4115789"/>
          </a:xfrm>
        </p:spPr>
        <p:txBody>
          <a:bodyPr>
            <a:normAutofit/>
          </a:bodyPr>
          <a:lstStyle/>
          <a:p>
            <a:pPr>
              <a:buNone/>
            </a:pPr>
            <a:r>
              <a:rPr lang="en-US" sz="2600" dirty="0" smtClean="0">
                <a:latin typeface="+mn-lt"/>
              </a:rPr>
              <a:t>Agencies important to </a:t>
            </a:r>
            <a:r>
              <a:rPr lang="en-US" sz="2600" dirty="0" smtClean="0">
                <a:latin typeface="+mn-lt"/>
              </a:rPr>
              <a:t>us:</a:t>
            </a:r>
            <a:endParaRPr lang="en-US" sz="2600" dirty="0" smtClean="0">
              <a:latin typeface="+mn-lt"/>
            </a:endParaRPr>
          </a:p>
          <a:p>
            <a:r>
              <a:rPr lang="en-US" dirty="0" smtClean="0">
                <a:latin typeface="+mn-lt"/>
              </a:rPr>
              <a:t>NSF 		</a:t>
            </a:r>
            <a:endParaRPr lang="en-US" dirty="0" smtClean="0">
              <a:latin typeface="+mn-lt"/>
            </a:endParaRPr>
          </a:p>
          <a:p>
            <a:r>
              <a:rPr lang="en-US" dirty="0" smtClean="0">
                <a:latin typeface="+mn-lt"/>
              </a:rPr>
              <a:t>NIH </a:t>
            </a:r>
            <a:r>
              <a:rPr lang="en-US" dirty="0" smtClean="0">
                <a:latin typeface="+mn-lt"/>
              </a:rPr>
              <a:t>		</a:t>
            </a:r>
          </a:p>
          <a:p>
            <a:r>
              <a:rPr lang="en-US" dirty="0" smtClean="0">
                <a:latin typeface="+mn-lt"/>
              </a:rPr>
              <a:t>DARPA 	</a:t>
            </a:r>
          </a:p>
          <a:p>
            <a:r>
              <a:rPr lang="en-US" dirty="0" smtClean="0">
                <a:latin typeface="+mn-lt"/>
              </a:rPr>
              <a:t>DoE 		</a:t>
            </a:r>
          </a:p>
          <a:p>
            <a:r>
              <a:rPr lang="en-US" dirty="0" smtClean="0">
                <a:latin typeface="+mn-lt"/>
              </a:rPr>
              <a:t>NIST</a:t>
            </a:r>
            <a:endParaRPr lang="en-US" dirty="0" smtClean="0">
              <a:latin typeface="+mn-lt"/>
            </a:endParaRPr>
          </a:p>
          <a:p>
            <a:r>
              <a:rPr lang="en-US" dirty="0" smtClean="0">
                <a:latin typeface="+mn-lt"/>
              </a:rPr>
              <a:t>HHS/ONC</a:t>
            </a:r>
            <a:endParaRPr lang="en-US" dirty="0">
              <a:latin typeface="+mn-lt"/>
            </a:endParaRPr>
          </a:p>
        </p:txBody>
      </p:sp>
      <p:sp>
        <p:nvSpPr>
          <p:cNvPr id="4" name="Slide Number Placeholder 3"/>
          <p:cNvSpPr>
            <a:spLocks noGrp="1"/>
          </p:cNvSpPr>
          <p:nvPr>
            <p:ph type="sldNum" sz="quarter" idx="4294967295"/>
          </p:nvPr>
        </p:nvSpPr>
        <p:spPr>
          <a:xfrm>
            <a:off x="0" y="6356350"/>
            <a:ext cx="2133600" cy="365125"/>
          </a:xfrm>
          <a:prstGeom prst="rect">
            <a:avLst/>
          </a:prstGeom>
        </p:spPr>
        <p:txBody>
          <a:bodyPr/>
          <a:lstStyle/>
          <a:p>
            <a:fld id="{0A1189FA-E85E-2246-973C-FA5BF0DBB426}" type="slidenum">
              <a:rPr lang="en-US" smtClean="0"/>
              <a:pPr/>
              <a:t>6</a:t>
            </a:fld>
            <a:endParaRPr lang="en-US"/>
          </a:p>
        </p:txBody>
      </p:sp>
      <p:sp>
        <p:nvSpPr>
          <p:cNvPr id="6" name="Content Placeholder 2"/>
          <p:cNvSpPr txBox="1">
            <a:spLocks/>
          </p:cNvSpPr>
          <p:nvPr/>
        </p:nvSpPr>
        <p:spPr>
          <a:xfrm>
            <a:off x="4474717" y="1657085"/>
            <a:ext cx="4520119" cy="411578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rgbClr val="A6093D"/>
              </a:buClr>
              <a:buFont typeface="Arial"/>
              <a:buChar char="•"/>
              <a:defRPr sz="2400" kern="1200">
                <a:solidFill>
                  <a:schemeClr val="tx1"/>
                </a:solidFill>
                <a:latin typeface="Arial"/>
                <a:ea typeface="+mn-ea"/>
                <a:cs typeface="+mn-cs"/>
              </a:defRPr>
            </a:lvl1pPr>
            <a:lvl2pPr marL="742950" indent="-285750" algn="l" defTabSz="457200" rtl="0" eaLnBrk="1" latinLnBrk="0" hangingPunct="1">
              <a:spcBef>
                <a:spcPct val="20000"/>
              </a:spcBef>
              <a:buClr>
                <a:srgbClr val="A6093D"/>
              </a:buClr>
              <a:buFont typeface="Arial"/>
              <a:buChar char="–"/>
              <a:defRPr sz="2000" kern="1200">
                <a:solidFill>
                  <a:schemeClr val="tx1"/>
                </a:solidFill>
                <a:latin typeface="Arial"/>
                <a:ea typeface="+mn-ea"/>
                <a:cs typeface="+mn-cs"/>
              </a:defRPr>
            </a:lvl2pPr>
            <a:lvl3pPr marL="1143000" indent="-228600" algn="l" defTabSz="457200" rtl="0" eaLnBrk="1" latinLnBrk="0" hangingPunct="1">
              <a:spcBef>
                <a:spcPct val="20000"/>
              </a:spcBef>
              <a:buClr>
                <a:srgbClr val="A6093D"/>
              </a:buClr>
              <a:buFont typeface="Arial"/>
              <a:buChar char="•"/>
              <a:defRPr sz="1800" kern="1200">
                <a:solidFill>
                  <a:schemeClr val="tx1"/>
                </a:solidFill>
                <a:latin typeface="Arial"/>
                <a:ea typeface="+mn-ea"/>
                <a:cs typeface="+mn-cs"/>
              </a:defRPr>
            </a:lvl3pPr>
            <a:lvl4pPr marL="1600200" indent="-228600" algn="l" defTabSz="457200" rtl="0" eaLnBrk="1" latinLnBrk="0" hangingPunct="1">
              <a:spcBef>
                <a:spcPct val="20000"/>
              </a:spcBef>
              <a:buClr>
                <a:srgbClr val="A6093D"/>
              </a:buClr>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Clr>
                <a:srgbClr val="A6093D"/>
              </a:buClr>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buFont typeface="Arial"/>
              <a:buNone/>
            </a:pPr>
            <a:r>
              <a:rPr lang="en-US" sz="2800" dirty="0" smtClean="0">
                <a:latin typeface="+mn-lt"/>
              </a:rPr>
              <a:t>Networking and Information Technology R&amp;D (NITRD)</a:t>
            </a:r>
          </a:p>
          <a:p>
            <a:pPr lvl="1"/>
            <a:r>
              <a:rPr lang="en-US" sz="2400" dirty="0" smtClean="0">
                <a:latin typeface="+mn-lt"/>
              </a:rPr>
              <a:t>Legislatively mandated coordination among Federal R&amp;D agencies</a:t>
            </a:r>
          </a:p>
          <a:p>
            <a:pPr lvl="1"/>
            <a:r>
              <a:rPr lang="en-US" sz="2400" dirty="0" smtClean="0">
                <a:latin typeface="+mn-lt"/>
              </a:rPr>
              <a:t>National Coordinating Office (NCO) facilitates</a:t>
            </a:r>
          </a:p>
          <a:p>
            <a:pPr lvl="2"/>
            <a:r>
              <a:rPr lang="en-US" sz="2000" dirty="0" smtClean="0">
                <a:latin typeface="+mn-lt"/>
              </a:rPr>
              <a:t>Interagency working groups</a:t>
            </a:r>
          </a:p>
          <a:p>
            <a:pPr lvl="2"/>
            <a:r>
              <a:rPr lang="en-US" sz="2000" dirty="0" smtClean="0">
                <a:latin typeface="+mn-lt"/>
              </a:rPr>
              <a:t>Coordinating groups</a:t>
            </a:r>
          </a:p>
          <a:p>
            <a:pPr lvl="2"/>
            <a:r>
              <a:rPr lang="en-US" sz="2000" dirty="0" smtClean="0">
                <a:latin typeface="+mn-lt"/>
              </a:rPr>
              <a:t>Senior steering groups</a:t>
            </a:r>
          </a:p>
          <a:p>
            <a:pPr lvl="2"/>
            <a:r>
              <a:rPr lang="en-US" sz="2000" dirty="0" smtClean="0">
                <a:latin typeface="+mn-lt"/>
              </a:rPr>
              <a:t>Community of practice</a:t>
            </a:r>
          </a:p>
          <a:p>
            <a:pPr lvl="1"/>
            <a:endParaRPr lang="en-US" sz="2400" dirty="0">
              <a:latin typeface="+mn-lt"/>
            </a:endParaRPr>
          </a:p>
        </p:txBody>
      </p:sp>
    </p:spTree>
    <p:extLst>
      <p:ext uri="{BB962C8B-B14F-4D97-AF65-F5344CB8AC3E}">
        <p14:creationId xmlns:p14="http://schemas.microsoft.com/office/powerpoint/2010/main" val="347753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119079" y="5019804"/>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The CCC Council – executive committee</a:t>
            </a:r>
            <a:endParaRPr lang="en-US" dirty="0"/>
          </a:p>
        </p:txBody>
      </p:sp>
      <p:sp>
        <p:nvSpPr>
          <p:cNvPr id="3" name="Content Placeholder 2"/>
          <p:cNvSpPr>
            <a:spLocks noGrp="1"/>
          </p:cNvSpPr>
          <p:nvPr>
            <p:ph sz="half" idx="2"/>
          </p:nvPr>
        </p:nvSpPr>
        <p:spPr>
          <a:xfrm>
            <a:off x="1628529" y="1084393"/>
            <a:ext cx="6170040" cy="3607898"/>
          </a:xfrm>
        </p:spPr>
        <p:txBody>
          <a:bodyPr>
            <a:normAutofit/>
          </a:bodyPr>
          <a:lstStyle/>
          <a:p>
            <a:r>
              <a:rPr lang="en-US" sz="2100" dirty="0" smtClean="0">
                <a:latin typeface="+mn-lt"/>
              </a:rPr>
              <a:t>Members:</a:t>
            </a:r>
          </a:p>
          <a:p>
            <a:pPr lvl="1"/>
            <a:r>
              <a:rPr lang="en-US" sz="2100" dirty="0">
                <a:solidFill>
                  <a:prstClr val="black"/>
                </a:solidFill>
                <a:latin typeface="Calibri"/>
              </a:rPr>
              <a:t>Beth </a:t>
            </a:r>
            <a:r>
              <a:rPr lang="en-US" sz="2100" dirty="0" err="1">
                <a:solidFill>
                  <a:prstClr val="black"/>
                </a:solidFill>
                <a:latin typeface="Calibri"/>
              </a:rPr>
              <a:t>Mynatt</a:t>
            </a:r>
            <a:r>
              <a:rPr lang="en-US" sz="2100" dirty="0">
                <a:solidFill>
                  <a:prstClr val="black"/>
                </a:solidFill>
                <a:latin typeface="Calibri"/>
              </a:rPr>
              <a:t>, Georgia Tech (Chair)</a:t>
            </a:r>
          </a:p>
          <a:p>
            <a:pPr lvl="1"/>
            <a:r>
              <a:rPr lang="en-US" sz="2100" dirty="0" smtClean="0">
                <a:solidFill>
                  <a:prstClr val="black"/>
                </a:solidFill>
                <a:latin typeface="Calibri"/>
              </a:rPr>
              <a:t>Mark Hill</a:t>
            </a:r>
            <a:r>
              <a:rPr lang="en-US" sz="2100" dirty="0">
                <a:solidFill>
                  <a:prstClr val="black"/>
                </a:solidFill>
                <a:latin typeface="Calibri"/>
              </a:rPr>
              <a:t>, University of Wisconsin, Madison </a:t>
            </a:r>
            <a:br>
              <a:rPr lang="en-US" sz="2100" dirty="0">
                <a:solidFill>
                  <a:prstClr val="black"/>
                </a:solidFill>
                <a:latin typeface="Calibri"/>
              </a:rPr>
            </a:br>
            <a:r>
              <a:rPr lang="en-US" sz="2100" dirty="0">
                <a:solidFill>
                  <a:prstClr val="black"/>
                </a:solidFill>
                <a:latin typeface="Calibri"/>
              </a:rPr>
              <a:t>(Vice Chair) </a:t>
            </a:r>
          </a:p>
          <a:p>
            <a:pPr lvl="1"/>
            <a:r>
              <a:rPr lang="en-US" sz="2100" dirty="0">
                <a:solidFill>
                  <a:prstClr val="black"/>
                </a:solidFill>
                <a:latin typeface="Calibri"/>
              </a:rPr>
              <a:t>Ben Zorn, Microsoft Research</a:t>
            </a:r>
          </a:p>
          <a:p>
            <a:pPr lvl="1"/>
            <a:r>
              <a:rPr lang="en-US" sz="2100" dirty="0">
                <a:solidFill>
                  <a:prstClr val="black"/>
                </a:solidFill>
                <a:latin typeface="Calibri"/>
              </a:rPr>
              <a:t>Jennifer Rexford, Princeton</a:t>
            </a:r>
          </a:p>
          <a:p>
            <a:pPr lvl="1"/>
            <a:r>
              <a:rPr lang="en-US" sz="2100" dirty="0">
                <a:solidFill>
                  <a:prstClr val="black"/>
                </a:solidFill>
                <a:latin typeface="Calibri"/>
              </a:rPr>
              <a:t>Daniel P. </a:t>
            </a:r>
            <a:r>
              <a:rPr lang="en-US" sz="2100" dirty="0" err="1">
                <a:solidFill>
                  <a:prstClr val="black"/>
                </a:solidFill>
                <a:latin typeface="Calibri"/>
              </a:rPr>
              <a:t>Lopresti</a:t>
            </a:r>
            <a:r>
              <a:rPr lang="en-US" sz="2100" dirty="0">
                <a:solidFill>
                  <a:prstClr val="black"/>
                </a:solidFill>
                <a:latin typeface="Calibri"/>
              </a:rPr>
              <a:t>, Lehigh</a:t>
            </a:r>
          </a:p>
          <a:p>
            <a:pPr lvl="1"/>
            <a:r>
              <a:rPr lang="en-US" sz="2100" dirty="0">
                <a:solidFill>
                  <a:prstClr val="black"/>
                </a:solidFill>
                <a:latin typeface="Calibri"/>
              </a:rPr>
              <a:t>Ann </a:t>
            </a:r>
            <a:r>
              <a:rPr lang="en-US" sz="2100" dirty="0" err="1">
                <a:solidFill>
                  <a:prstClr val="black"/>
                </a:solidFill>
                <a:latin typeface="Calibri"/>
              </a:rPr>
              <a:t>Drobnis</a:t>
            </a:r>
            <a:r>
              <a:rPr lang="en-US" sz="2100" dirty="0">
                <a:solidFill>
                  <a:prstClr val="black"/>
                </a:solidFill>
                <a:latin typeface="Calibri"/>
              </a:rPr>
              <a:t>, Director </a:t>
            </a:r>
          </a:p>
          <a:p>
            <a:pPr lvl="1"/>
            <a:r>
              <a:rPr lang="en-US" sz="2100" dirty="0">
                <a:solidFill>
                  <a:prstClr val="black"/>
                </a:solidFill>
                <a:latin typeface="Calibri"/>
              </a:rPr>
              <a:t>Andy </a:t>
            </a:r>
            <a:r>
              <a:rPr lang="en-US" sz="2100" dirty="0" err="1">
                <a:solidFill>
                  <a:prstClr val="black"/>
                </a:solidFill>
                <a:latin typeface="Calibri"/>
              </a:rPr>
              <a:t>Bernat</a:t>
            </a:r>
            <a:r>
              <a:rPr lang="en-US" sz="2100" dirty="0">
                <a:solidFill>
                  <a:prstClr val="black"/>
                </a:solidFill>
                <a:latin typeface="Calibri"/>
              </a:rPr>
              <a:t>, CRA Executive Director </a:t>
            </a:r>
          </a:p>
        </p:txBody>
      </p:sp>
      <p:pic>
        <p:nvPicPr>
          <p:cNvPr id="13" name="Picture 12" descr="Zor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199" y="5055294"/>
            <a:ext cx="1464207" cy="1464207"/>
          </a:xfrm>
          <a:prstGeom prst="rect">
            <a:avLst/>
          </a:prstGeom>
        </p:spPr>
      </p:pic>
      <p:pic>
        <p:nvPicPr>
          <p:cNvPr id="16" name="Picture 15" descr="Rexfor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33841" y="3022600"/>
            <a:ext cx="1366883" cy="1366883"/>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t="-13454"/>
          <a:stretch/>
        </p:blipFill>
        <p:spPr>
          <a:xfrm>
            <a:off x="3860801" y="4695744"/>
            <a:ext cx="1333434" cy="1823757"/>
          </a:xfrm>
          <a:prstGeom prst="rect">
            <a:avLst/>
          </a:prstGeom>
        </p:spPr>
      </p:pic>
      <p:sp>
        <p:nvSpPr>
          <p:cNvPr id="18" name="Rectangle 17"/>
          <p:cNvSpPr/>
          <p:nvPr/>
        </p:nvSpPr>
        <p:spPr>
          <a:xfrm>
            <a:off x="7433840" y="2970460"/>
            <a:ext cx="1366883" cy="1419023"/>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860801" y="4933949"/>
            <a:ext cx="1333434" cy="1585551"/>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markhill2016-mediu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3841" y="1092375"/>
            <a:ext cx="1366882" cy="1380620"/>
          </a:xfrm>
          <a:prstGeom prst="rect">
            <a:avLst/>
          </a:prstGeom>
        </p:spPr>
      </p:pic>
      <p:pic>
        <p:nvPicPr>
          <p:cNvPr id="5" name="Picture 4" descr="Beth-headsho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127" y="1084392"/>
            <a:ext cx="1408654" cy="1422741"/>
          </a:xfrm>
          <a:prstGeom prst="rect">
            <a:avLst/>
          </a:prstGeom>
        </p:spPr>
      </p:pic>
      <p:sp>
        <p:nvSpPr>
          <p:cNvPr id="27" name="Rectangle 26"/>
          <p:cNvSpPr/>
          <p:nvPr/>
        </p:nvSpPr>
        <p:spPr>
          <a:xfrm>
            <a:off x="457200" y="5055294"/>
            <a:ext cx="1464206" cy="1464207"/>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descr="loprestiheadshot.jpg"/>
          <p:cNvPicPr>
            <a:picLocks noChangeAspect="1"/>
          </p:cNvPicPr>
          <p:nvPr/>
        </p:nvPicPr>
        <p:blipFill rotWithShape="1">
          <a:blip r:embed="rId7">
            <a:extLst>
              <a:ext uri="{28A0092B-C50C-407E-A947-70E740481C1C}">
                <a14:useLocalDpi xmlns:a14="http://schemas.microsoft.com/office/drawing/2010/main" val="0"/>
              </a:ext>
            </a:extLst>
          </a:blip>
          <a:srcRect b="3204"/>
          <a:stretch/>
        </p:blipFill>
        <p:spPr>
          <a:xfrm>
            <a:off x="389127" y="2970460"/>
            <a:ext cx="1408654" cy="1419023"/>
          </a:xfrm>
          <a:prstGeom prst="rect">
            <a:avLst/>
          </a:prstGeom>
        </p:spPr>
      </p:pic>
      <p:sp>
        <p:nvSpPr>
          <p:cNvPr id="24" name="Rectangle 23"/>
          <p:cNvSpPr/>
          <p:nvPr/>
        </p:nvSpPr>
        <p:spPr>
          <a:xfrm>
            <a:off x="389127" y="2955160"/>
            <a:ext cx="1408654" cy="1434323"/>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ndy.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69965" y="5088743"/>
            <a:ext cx="1430758" cy="1430758"/>
          </a:xfrm>
          <a:prstGeom prst="rect">
            <a:avLst/>
          </a:prstGeom>
        </p:spPr>
      </p:pic>
      <p:sp>
        <p:nvSpPr>
          <p:cNvPr id="20" name="Rectangle 19"/>
          <p:cNvSpPr/>
          <p:nvPr/>
        </p:nvSpPr>
        <p:spPr>
          <a:xfrm>
            <a:off x="418233" y="1092375"/>
            <a:ext cx="1379548" cy="1414757"/>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369965" y="5077622"/>
            <a:ext cx="1430758" cy="144187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433841" y="1092375"/>
            <a:ext cx="1366883" cy="138062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26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979430" y="5019804"/>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4993" y="90658"/>
            <a:ext cx="8229600" cy="1143000"/>
          </a:xfrm>
        </p:spPr>
        <p:txBody>
          <a:bodyPr>
            <a:normAutofit/>
          </a:bodyPr>
          <a:lstStyle/>
          <a:p>
            <a:r>
              <a:rPr lang="en-US" dirty="0" smtClean="0"/>
              <a:t>The CCC Council </a:t>
            </a:r>
            <a:endParaRPr lang="en-US" dirty="0"/>
          </a:p>
        </p:txBody>
      </p:sp>
      <p:sp>
        <p:nvSpPr>
          <p:cNvPr id="3" name="Content Placeholder 2"/>
          <p:cNvSpPr>
            <a:spLocks noGrp="1"/>
          </p:cNvSpPr>
          <p:nvPr>
            <p:ph sz="half" idx="2"/>
          </p:nvPr>
        </p:nvSpPr>
        <p:spPr>
          <a:xfrm>
            <a:off x="2643435" y="1003691"/>
            <a:ext cx="4236118" cy="5418356"/>
          </a:xfrm>
        </p:spPr>
        <p:txBody>
          <a:bodyPr>
            <a:normAutofit fontScale="55000" lnSpcReduction="20000"/>
          </a:bodyPr>
          <a:lstStyle/>
          <a:p>
            <a:pPr marL="0" indent="0">
              <a:buNone/>
            </a:pPr>
            <a:r>
              <a:rPr lang="en-US" sz="2500" dirty="0">
                <a:latin typeface="+mn-lt"/>
              </a:rPr>
              <a:t>	Terms ending June 2020</a:t>
            </a:r>
          </a:p>
          <a:p>
            <a:pPr lvl="1">
              <a:buFont typeface="Arial"/>
              <a:buChar char="•"/>
            </a:pPr>
            <a:r>
              <a:rPr lang="en-US" sz="2500" dirty="0" err="1">
                <a:latin typeface="+mn-lt"/>
              </a:rPr>
              <a:t>Nadya</a:t>
            </a:r>
            <a:r>
              <a:rPr lang="en-US" sz="2500" dirty="0">
                <a:latin typeface="+mn-lt"/>
              </a:rPr>
              <a:t> Bliss, Arizona State</a:t>
            </a:r>
          </a:p>
          <a:p>
            <a:pPr lvl="1">
              <a:buFont typeface="Arial"/>
              <a:buChar char="•"/>
            </a:pPr>
            <a:r>
              <a:rPr lang="en-US" sz="2500" dirty="0">
                <a:latin typeface="+mn-lt"/>
              </a:rPr>
              <a:t>Elizabeth Churchill, Google</a:t>
            </a:r>
          </a:p>
          <a:p>
            <a:pPr lvl="1">
              <a:buFont typeface="Arial"/>
              <a:buChar char="•"/>
            </a:pPr>
            <a:r>
              <a:rPr lang="en-US" sz="2500" dirty="0">
                <a:latin typeface="+mn-lt"/>
              </a:rPr>
              <a:t>Juliana Freire, NYU</a:t>
            </a:r>
          </a:p>
          <a:p>
            <a:pPr lvl="1">
              <a:buFont typeface="Arial"/>
              <a:buChar char="•"/>
            </a:pPr>
            <a:r>
              <a:rPr lang="en-US" sz="2500" dirty="0">
                <a:latin typeface="+mn-lt"/>
              </a:rPr>
              <a:t>Keith </a:t>
            </a:r>
            <a:r>
              <a:rPr lang="en-US" sz="2500" dirty="0" err="1">
                <a:latin typeface="+mn-lt"/>
              </a:rPr>
              <a:t>Marzullo</a:t>
            </a:r>
            <a:r>
              <a:rPr lang="en-US" sz="2500" dirty="0">
                <a:latin typeface="+mn-lt"/>
              </a:rPr>
              <a:t>, Maryland</a:t>
            </a:r>
          </a:p>
          <a:p>
            <a:pPr lvl="1">
              <a:buFont typeface="Arial"/>
              <a:buChar char="•"/>
            </a:pPr>
            <a:r>
              <a:rPr lang="en-US" sz="2500" dirty="0">
                <a:latin typeface="+mn-lt"/>
              </a:rPr>
              <a:t>Greg </a:t>
            </a:r>
            <a:r>
              <a:rPr lang="en-US" sz="2500" dirty="0" err="1">
                <a:latin typeface="+mn-lt"/>
              </a:rPr>
              <a:t>Morrisett</a:t>
            </a:r>
            <a:r>
              <a:rPr lang="en-US" sz="2500" dirty="0">
                <a:latin typeface="+mn-lt"/>
              </a:rPr>
              <a:t>, Cornell</a:t>
            </a:r>
          </a:p>
          <a:p>
            <a:pPr lvl="1">
              <a:buFont typeface="Arial"/>
              <a:buChar char="•"/>
            </a:pPr>
            <a:r>
              <a:rPr lang="en-US" sz="2500" dirty="0">
                <a:latin typeface="+mn-lt"/>
              </a:rPr>
              <a:t>Jennifer Rexford, Princeton</a:t>
            </a:r>
          </a:p>
          <a:p>
            <a:pPr lvl="1">
              <a:buFont typeface="Arial"/>
              <a:buChar char="•"/>
            </a:pPr>
            <a:r>
              <a:rPr lang="en-US" sz="2500" dirty="0">
                <a:latin typeface="+mn-lt"/>
              </a:rPr>
              <a:t>Manuela </a:t>
            </a:r>
            <a:r>
              <a:rPr lang="en-US" sz="2500" dirty="0" err="1">
                <a:latin typeface="+mn-lt"/>
              </a:rPr>
              <a:t>Veloso</a:t>
            </a:r>
            <a:r>
              <a:rPr lang="en-US" sz="2500" dirty="0">
                <a:latin typeface="+mn-lt"/>
              </a:rPr>
              <a:t>, Carnegie Mellon</a:t>
            </a:r>
          </a:p>
          <a:p>
            <a:pPr lvl="1">
              <a:buFont typeface="Arial"/>
              <a:buChar char="•"/>
            </a:pPr>
            <a:r>
              <a:rPr lang="en-US" sz="2500" dirty="0">
                <a:latin typeface="+mn-lt"/>
              </a:rPr>
              <a:t>Ben Zorn, Microsoft Research</a:t>
            </a:r>
          </a:p>
          <a:p>
            <a:pPr marL="0" indent="0">
              <a:buNone/>
            </a:pPr>
            <a:endParaRPr lang="en-US" sz="2500" dirty="0">
              <a:latin typeface="+mn-lt"/>
            </a:endParaRPr>
          </a:p>
          <a:p>
            <a:pPr marL="0" indent="0">
              <a:buNone/>
            </a:pPr>
            <a:r>
              <a:rPr lang="en-US" sz="2500" dirty="0">
                <a:latin typeface="+mn-lt"/>
              </a:rPr>
              <a:t>	Terms ending June 2019</a:t>
            </a:r>
          </a:p>
          <a:p>
            <a:pPr lvl="1">
              <a:buFont typeface="Arial"/>
              <a:buChar char="•"/>
            </a:pPr>
            <a:r>
              <a:rPr lang="en-US" sz="2500" dirty="0">
                <a:latin typeface="+mn-lt"/>
              </a:rPr>
              <a:t>Kevin Fu, Univ. Michigan</a:t>
            </a:r>
          </a:p>
          <a:p>
            <a:pPr lvl="1">
              <a:buFont typeface="Arial"/>
              <a:buChar char="•"/>
            </a:pPr>
            <a:r>
              <a:rPr lang="en-US" sz="2500" dirty="0" err="1">
                <a:latin typeface="+mn-lt"/>
              </a:rPr>
              <a:t>Sampath</a:t>
            </a:r>
            <a:r>
              <a:rPr lang="en-US" sz="2500" dirty="0">
                <a:latin typeface="+mn-lt"/>
              </a:rPr>
              <a:t> Kannan, </a:t>
            </a:r>
            <a:r>
              <a:rPr lang="en-US" sz="2500" dirty="0" err="1">
                <a:latin typeface="+mn-lt"/>
              </a:rPr>
              <a:t>UPenn</a:t>
            </a:r>
            <a:endParaRPr lang="en-US" sz="2500" dirty="0">
              <a:latin typeface="+mn-lt"/>
            </a:endParaRPr>
          </a:p>
          <a:p>
            <a:pPr lvl="1">
              <a:buFont typeface="Arial"/>
              <a:buChar char="•"/>
            </a:pPr>
            <a:r>
              <a:rPr lang="en-US" sz="2500" dirty="0">
                <a:latin typeface="+mn-lt"/>
              </a:rPr>
              <a:t>Maja </a:t>
            </a:r>
            <a:r>
              <a:rPr lang="en-US" sz="2500" dirty="0" err="1">
                <a:latin typeface="+mn-lt"/>
              </a:rPr>
              <a:t>Mataric</a:t>
            </a:r>
            <a:r>
              <a:rPr lang="en-US" sz="2500" dirty="0">
                <a:latin typeface="+mn-lt"/>
              </a:rPr>
              <a:t>, USC</a:t>
            </a:r>
          </a:p>
          <a:p>
            <a:pPr lvl="1">
              <a:buFont typeface="Arial"/>
              <a:buChar char="•"/>
            </a:pPr>
            <a:r>
              <a:rPr lang="en-US" sz="2500" dirty="0">
                <a:latin typeface="+mn-lt"/>
              </a:rPr>
              <a:t>Nina Mishra, Amazon</a:t>
            </a:r>
          </a:p>
          <a:p>
            <a:pPr lvl="1">
              <a:buFont typeface="Arial"/>
              <a:buChar char="•"/>
            </a:pPr>
            <a:r>
              <a:rPr lang="en-US" sz="2500" dirty="0">
                <a:latin typeface="+mn-lt"/>
              </a:rPr>
              <a:t>Holly </a:t>
            </a:r>
            <a:r>
              <a:rPr lang="en-US" sz="2500" dirty="0" err="1">
                <a:latin typeface="+mn-lt"/>
              </a:rPr>
              <a:t>Rushmeier</a:t>
            </a:r>
            <a:r>
              <a:rPr lang="en-US" sz="2500" dirty="0">
                <a:latin typeface="+mn-lt"/>
              </a:rPr>
              <a:t>, Yale</a:t>
            </a:r>
          </a:p>
          <a:p>
            <a:pPr marL="0" indent="0">
              <a:spcBef>
                <a:spcPts val="1800"/>
              </a:spcBef>
              <a:buNone/>
            </a:pPr>
            <a:r>
              <a:rPr lang="en-US" sz="2500" dirty="0">
                <a:latin typeface="+mn-lt"/>
              </a:rPr>
              <a:t>	Terms ending June 2018</a:t>
            </a:r>
          </a:p>
          <a:p>
            <a:pPr lvl="1">
              <a:buFont typeface="Arial"/>
              <a:buChar char="•"/>
            </a:pPr>
            <a:r>
              <a:rPr lang="en-US" sz="2500" dirty="0">
                <a:latin typeface="+mn-lt"/>
              </a:rPr>
              <a:t>Liz Bradley, CU Boulder</a:t>
            </a:r>
          </a:p>
          <a:p>
            <a:pPr lvl="1">
              <a:buFont typeface="Arial"/>
              <a:buChar char="•"/>
            </a:pPr>
            <a:r>
              <a:rPr lang="en-US" sz="2500" dirty="0">
                <a:latin typeface="+mn-lt"/>
              </a:rPr>
              <a:t>Cynthia </a:t>
            </a:r>
            <a:r>
              <a:rPr lang="en-US" sz="2500" dirty="0" err="1">
                <a:latin typeface="+mn-lt"/>
              </a:rPr>
              <a:t>Dwork</a:t>
            </a:r>
            <a:r>
              <a:rPr lang="en-US" sz="2500" dirty="0">
                <a:latin typeface="+mn-lt"/>
              </a:rPr>
              <a:t>, Microsoft Research</a:t>
            </a:r>
          </a:p>
          <a:p>
            <a:pPr lvl="1">
              <a:buFont typeface="Arial"/>
              <a:buChar char="•"/>
            </a:pPr>
            <a:r>
              <a:rPr lang="en-US" sz="2500" dirty="0">
                <a:latin typeface="+mn-lt"/>
              </a:rPr>
              <a:t>Daniel P. </a:t>
            </a:r>
            <a:r>
              <a:rPr lang="en-US" sz="2500" dirty="0" err="1">
                <a:latin typeface="+mn-lt"/>
              </a:rPr>
              <a:t>Lopresti</a:t>
            </a:r>
            <a:r>
              <a:rPr lang="en-US" sz="2500" dirty="0">
                <a:latin typeface="+mn-lt"/>
              </a:rPr>
              <a:t>, Lehigh University</a:t>
            </a:r>
          </a:p>
          <a:p>
            <a:pPr lvl="1">
              <a:buFont typeface="Arial"/>
              <a:buChar char="•"/>
            </a:pPr>
            <a:r>
              <a:rPr lang="en-US" sz="2500" dirty="0" err="1">
                <a:latin typeface="+mn-lt"/>
              </a:rPr>
              <a:t>Shwetak</a:t>
            </a:r>
            <a:r>
              <a:rPr lang="en-US" sz="2500" dirty="0">
                <a:latin typeface="+mn-lt"/>
              </a:rPr>
              <a:t> Patel, Univ. Washington</a:t>
            </a:r>
          </a:p>
          <a:p>
            <a:pPr lvl="1">
              <a:buFont typeface="Arial"/>
              <a:buChar char="•"/>
            </a:pPr>
            <a:r>
              <a:rPr lang="en-US" sz="2500" dirty="0">
                <a:latin typeface="+mn-lt"/>
              </a:rPr>
              <a:t>Katherine </a:t>
            </a:r>
            <a:r>
              <a:rPr lang="en-US" sz="2500" dirty="0" err="1">
                <a:latin typeface="+mn-lt"/>
              </a:rPr>
              <a:t>Yelick</a:t>
            </a:r>
            <a:r>
              <a:rPr lang="en-US" sz="2500" dirty="0">
                <a:latin typeface="+mn-lt"/>
              </a:rPr>
              <a:t>, UC Berkeley</a:t>
            </a:r>
          </a:p>
          <a:p>
            <a:pPr marL="0" indent="0">
              <a:spcBef>
                <a:spcPts val="1800"/>
              </a:spcBef>
              <a:buNone/>
            </a:pPr>
            <a:r>
              <a:rPr lang="en-US" sz="2300" dirty="0" smtClean="0">
                <a:latin typeface="+mn-lt"/>
              </a:rPr>
              <a:t>	</a:t>
            </a:r>
            <a:endParaRPr lang="en-US" sz="2200" dirty="0">
              <a:latin typeface="+mn-lt"/>
            </a:endParaRPr>
          </a:p>
          <a:p>
            <a:pPr lvl="1"/>
            <a:endParaRPr lang="en-US" sz="2100" dirty="0">
              <a:latin typeface="+mn-lt"/>
            </a:endParaRPr>
          </a:p>
          <a:p>
            <a:pPr lvl="1"/>
            <a:endParaRPr lang="en-US" sz="2100" dirty="0">
              <a:latin typeface="+mn-lt"/>
            </a:endParaRPr>
          </a:p>
        </p:txBody>
      </p:sp>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540" y="5462149"/>
            <a:ext cx="1224550" cy="1284246"/>
          </a:xfrm>
          <a:prstGeom prst="rect">
            <a:avLst/>
          </a:prstGeom>
        </p:spPr>
      </p:pic>
      <p:pic>
        <p:nvPicPr>
          <p:cNvPr id="25" name="Picture 24"/>
          <p:cNvPicPr>
            <a:picLocks noChangeAspect="1"/>
          </p:cNvPicPr>
          <p:nvPr/>
        </p:nvPicPr>
        <p:blipFill rotWithShape="1">
          <a:blip r:embed="rId3"/>
          <a:srcRect b="31040"/>
          <a:stretch/>
        </p:blipFill>
        <p:spPr>
          <a:xfrm>
            <a:off x="1652763" y="5484492"/>
            <a:ext cx="1282751" cy="1238410"/>
          </a:xfrm>
          <a:prstGeom prst="rect">
            <a:avLst/>
          </a:prstGeom>
        </p:spPr>
      </p:pic>
      <p:pic>
        <p:nvPicPr>
          <p:cNvPr id="4" name="Picture 3" descr="maja mataric.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18257" y="2503822"/>
            <a:ext cx="1219200" cy="1219200"/>
          </a:xfrm>
          <a:prstGeom prst="rect">
            <a:avLst/>
          </a:prstGeom>
        </p:spPr>
      </p:pic>
      <p:pic>
        <p:nvPicPr>
          <p:cNvPr id="6" name="Picture 5" descr="picture-7.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40182" y="4022089"/>
            <a:ext cx="1188116" cy="1217818"/>
          </a:xfrm>
          <a:prstGeom prst="rect">
            <a:avLst/>
          </a:prstGeom>
        </p:spPr>
      </p:pic>
      <p:pic>
        <p:nvPicPr>
          <p:cNvPr id="7" name="Picture 6" descr="full_Kannan.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3130" y="2514691"/>
            <a:ext cx="1208331" cy="1208331"/>
          </a:xfrm>
          <a:prstGeom prst="rect">
            <a:avLst/>
          </a:prstGeom>
        </p:spPr>
      </p:pic>
      <p:pic>
        <p:nvPicPr>
          <p:cNvPr id="14" name="Picture 13" descr="kevin-fu.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86794" y="5501085"/>
            <a:ext cx="1191562" cy="1185604"/>
          </a:xfrm>
          <a:prstGeom prst="rect">
            <a:avLst/>
          </a:prstGeom>
        </p:spPr>
      </p:pic>
      <p:pic>
        <p:nvPicPr>
          <p:cNvPr id="15" name="Picture 14" descr="Cynthia-headsho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8257" y="4010281"/>
            <a:ext cx="1282752" cy="1282752"/>
          </a:xfrm>
          <a:prstGeom prst="rect">
            <a:avLst/>
          </a:prstGeom>
        </p:spPr>
      </p:pic>
      <p:pic>
        <p:nvPicPr>
          <p:cNvPr id="18" name="Picture 17" descr="Liz-Headsho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5510" y="4007737"/>
            <a:ext cx="1245390" cy="1282752"/>
          </a:xfrm>
          <a:prstGeom prst="rect">
            <a:avLst/>
          </a:prstGeom>
        </p:spPr>
      </p:pic>
      <p:pic>
        <p:nvPicPr>
          <p:cNvPr id="20" name="Picture 19" descr="Nina headsho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6410" y="4007737"/>
            <a:ext cx="1158424" cy="1222137"/>
          </a:xfrm>
          <a:prstGeom prst="rect">
            <a:avLst/>
          </a:prstGeom>
        </p:spPr>
      </p:pic>
      <p:sp>
        <p:nvSpPr>
          <p:cNvPr id="45" name="Rectangle 44"/>
          <p:cNvSpPr/>
          <p:nvPr/>
        </p:nvSpPr>
        <p:spPr>
          <a:xfrm>
            <a:off x="7740181" y="978321"/>
            <a:ext cx="1223571" cy="123258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ropped-ElizabethChurchill3-11.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16462" y="1025013"/>
            <a:ext cx="1240217" cy="1240217"/>
          </a:xfrm>
          <a:prstGeom prst="rect">
            <a:avLst/>
          </a:prstGeom>
        </p:spPr>
      </p:pic>
      <p:pic>
        <p:nvPicPr>
          <p:cNvPr id="16" name="Picture 15" descr="morrisett3.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96410" y="2455402"/>
            <a:ext cx="1148868" cy="1177734"/>
          </a:xfrm>
          <a:prstGeom prst="rect">
            <a:avLst/>
          </a:prstGeom>
        </p:spPr>
      </p:pic>
      <p:pic>
        <p:nvPicPr>
          <p:cNvPr id="21" name="Picture 20" descr="Veloso2012.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50563" y="2455401"/>
            <a:ext cx="1177734" cy="1177734"/>
          </a:xfrm>
          <a:prstGeom prst="rect">
            <a:avLst/>
          </a:prstGeom>
        </p:spPr>
      </p:pic>
      <p:sp>
        <p:nvSpPr>
          <p:cNvPr id="46" name="Rectangle 45"/>
          <p:cNvSpPr/>
          <p:nvPr/>
        </p:nvSpPr>
        <p:spPr>
          <a:xfrm>
            <a:off x="6296410" y="2450256"/>
            <a:ext cx="1122055" cy="1196608"/>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7729457" y="2455401"/>
            <a:ext cx="1220936" cy="117773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7728468" y="4010281"/>
            <a:ext cx="1199829" cy="122962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6296410" y="4007737"/>
            <a:ext cx="1155964" cy="119557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juliana-photo.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96410" y="978321"/>
            <a:ext cx="1208332" cy="1202290"/>
          </a:xfrm>
          <a:prstGeom prst="rect">
            <a:avLst/>
          </a:prstGeom>
        </p:spPr>
      </p:pic>
      <p:sp>
        <p:nvSpPr>
          <p:cNvPr id="44" name="Rectangle 43"/>
          <p:cNvSpPr/>
          <p:nvPr/>
        </p:nvSpPr>
        <p:spPr>
          <a:xfrm>
            <a:off x="6296410" y="978321"/>
            <a:ext cx="1208332" cy="120204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marzullo-keith_1_small.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750563" y="1003691"/>
            <a:ext cx="1199829" cy="1205828"/>
          </a:xfrm>
          <a:prstGeom prst="rect">
            <a:avLst/>
          </a:prstGeom>
        </p:spPr>
      </p:pic>
      <p:sp>
        <p:nvSpPr>
          <p:cNvPr id="41" name="Rectangle 40"/>
          <p:cNvSpPr/>
          <p:nvPr/>
        </p:nvSpPr>
        <p:spPr>
          <a:xfrm>
            <a:off x="6986794" y="5484895"/>
            <a:ext cx="1191562" cy="11922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652763" y="5491543"/>
            <a:ext cx="1271884" cy="123135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93758" y="5462149"/>
            <a:ext cx="1208332" cy="1263477"/>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618257" y="4022089"/>
            <a:ext cx="1306390" cy="12827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277540" y="4007737"/>
            <a:ext cx="1245391" cy="12827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1634447" y="2503822"/>
            <a:ext cx="1203010" cy="1216768"/>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305161" y="2503822"/>
            <a:ext cx="1217770" cy="1216768"/>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1618258" y="1008363"/>
            <a:ext cx="1238422" cy="1256867"/>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nadya bliss.jpe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3758" y="1003691"/>
            <a:ext cx="1208333" cy="1240216"/>
          </a:xfrm>
          <a:prstGeom prst="rect">
            <a:avLst/>
          </a:prstGeom>
        </p:spPr>
      </p:pic>
      <p:sp>
        <p:nvSpPr>
          <p:cNvPr id="47" name="Rectangle 46"/>
          <p:cNvSpPr/>
          <p:nvPr/>
        </p:nvSpPr>
        <p:spPr>
          <a:xfrm>
            <a:off x="313131" y="1003691"/>
            <a:ext cx="1188960" cy="1240216"/>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fld id="{0A1189FA-E85E-2246-973C-FA5BF0DBB426}" type="slidenum">
              <a:rPr lang="en-US" smtClean="0"/>
              <a:pPr/>
              <a:t>8</a:t>
            </a:fld>
            <a:endParaRPr lang="en-US"/>
          </a:p>
        </p:txBody>
      </p:sp>
    </p:spTree>
    <p:extLst>
      <p:ext uri="{BB962C8B-B14F-4D97-AF65-F5344CB8AC3E}">
        <p14:creationId xmlns:p14="http://schemas.microsoft.com/office/powerpoint/2010/main" val="10958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CRA Staff</a:t>
            </a:r>
            <a:endParaRPr lang="en-US" dirty="0"/>
          </a:p>
        </p:txBody>
      </p:sp>
      <p:sp>
        <p:nvSpPr>
          <p:cNvPr id="6" name="Content Placeholder 5"/>
          <p:cNvSpPr>
            <a:spLocks noGrp="1"/>
          </p:cNvSpPr>
          <p:nvPr>
            <p:ph sz="half" idx="2"/>
          </p:nvPr>
        </p:nvSpPr>
        <p:spPr>
          <a:xfrm>
            <a:off x="475828" y="1270660"/>
            <a:ext cx="5530438" cy="5587340"/>
          </a:xfrm>
          <a:prstGeom prst="rect">
            <a:avLst/>
          </a:prstGeom>
        </p:spPr>
        <p:txBody>
          <a:bodyPr>
            <a:normAutofit fontScale="92500" lnSpcReduction="10000"/>
          </a:bodyPr>
          <a:lstStyle/>
          <a:p>
            <a:pPr marL="0" indent="0">
              <a:buNone/>
            </a:pPr>
            <a:r>
              <a:rPr lang="en-US" dirty="0" smtClean="0">
                <a:latin typeface="+mn-lt"/>
              </a:rPr>
              <a:t>CCC Director: Ann Drobnis</a:t>
            </a:r>
          </a:p>
          <a:p>
            <a:pPr lvl="1"/>
            <a:r>
              <a:rPr lang="en-US" dirty="0" smtClean="0">
                <a:latin typeface="+mn-lt"/>
              </a:rPr>
              <a:t>100% CCC, responsible for day-to-day management of the Organization</a:t>
            </a:r>
          </a:p>
          <a:p>
            <a:pPr marL="0" indent="0">
              <a:buNone/>
            </a:pPr>
            <a:r>
              <a:rPr lang="en-US" dirty="0" smtClean="0">
                <a:latin typeface="+mn-lt"/>
              </a:rPr>
              <a:t>Senior Program Associate: Helen Wright</a:t>
            </a:r>
          </a:p>
          <a:p>
            <a:pPr lvl="1"/>
            <a:r>
              <a:rPr lang="en-US" dirty="0" smtClean="0">
                <a:latin typeface="+mn-lt"/>
              </a:rPr>
              <a:t>100% CCC, responsible for promoting the CCC mission through the website, blog, and social media</a:t>
            </a:r>
          </a:p>
          <a:p>
            <a:pPr marL="0" indent="0">
              <a:buNone/>
            </a:pPr>
            <a:r>
              <a:rPr lang="en-US" dirty="0" smtClean="0">
                <a:latin typeface="+mn-lt"/>
              </a:rPr>
              <a:t>Program Associate: Khari Douglas</a:t>
            </a:r>
          </a:p>
          <a:p>
            <a:pPr lvl="1"/>
            <a:r>
              <a:rPr lang="en-US" dirty="0" smtClean="0">
                <a:latin typeface="+mn-lt"/>
              </a:rPr>
              <a:t>100</a:t>
            </a:r>
            <a:r>
              <a:rPr lang="en-US" dirty="0">
                <a:latin typeface="+mn-lt"/>
              </a:rPr>
              <a:t>% CCC, responsible for </a:t>
            </a:r>
            <a:r>
              <a:rPr lang="en-US" dirty="0" smtClean="0">
                <a:latin typeface="+mn-lt"/>
              </a:rPr>
              <a:t>supporting CCC special programs, workshops, and communications</a:t>
            </a:r>
          </a:p>
          <a:p>
            <a:pPr marL="0" indent="0">
              <a:buNone/>
            </a:pPr>
            <a:r>
              <a:rPr lang="en-US" dirty="0" smtClean="0">
                <a:solidFill>
                  <a:srgbClr val="000000"/>
                </a:solidFill>
                <a:latin typeface="+mn-lt"/>
              </a:rPr>
              <a:t>CRA Executive Director: Andy </a:t>
            </a:r>
            <a:r>
              <a:rPr lang="en-US" dirty="0" err="1" smtClean="0">
                <a:solidFill>
                  <a:srgbClr val="000000"/>
                </a:solidFill>
                <a:latin typeface="+mn-lt"/>
              </a:rPr>
              <a:t>Bernat</a:t>
            </a:r>
            <a:endParaRPr lang="en-US" dirty="0" smtClean="0">
              <a:solidFill>
                <a:srgbClr val="000000"/>
              </a:solidFill>
              <a:latin typeface="+mn-lt"/>
            </a:endParaRPr>
          </a:p>
          <a:p>
            <a:pPr lvl="1"/>
            <a:r>
              <a:rPr lang="en-US" dirty="0">
                <a:latin typeface="+mn-lt"/>
              </a:rPr>
              <a:t>1</a:t>
            </a:r>
            <a:r>
              <a:rPr lang="en-US" dirty="0" smtClean="0">
                <a:latin typeface="+mn-lt"/>
              </a:rPr>
              <a:t>0% CCC, responsible for general oversight</a:t>
            </a:r>
          </a:p>
          <a:p>
            <a:pPr marL="0" indent="0">
              <a:buNone/>
            </a:pPr>
            <a:r>
              <a:rPr lang="en-US" dirty="0" smtClean="0">
                <a:latin typeface="+mn-lt"/>
              </a:rPr>
              <a:t>Other CRA Staff:</a:t>
            </a:r>
          </a:p>
          <a:p>
            <a:pPr lvl="1"/>
            <a:r>
              <a:rPr lang="en-US" dirty="0">
                <a:latin typeface="+mn-lt"/>
              </a:rPr>
              <a:t>Peter Harsha, Director of Government </a:t>
            </a:r>
            <a:r>
              <a:rPr lang="en-US" dirty="0" smtClean="0">
                <a:latin typeface="+mn-lt"/>
              </a:rPr>
              <a:t>Affairs</a:t>
            </a:r>
          </a:p>
          <a:p>
            <a:pPr lvl="1"/>
            <a:r>
              <a:rPr lang="en-US" dirty="0" smtClean="0">
                <a:latin typeface="+mn-lt"/>
              </a:rPr>
              <a:t>Sandra Corbett</a:t>
            </a:r>
            <a:endParaRPr lang="en-US" dirty="0">
              <a:latin typeface="+mn-lt"/>
            </a:endParaRPr>
          </a:p>
          <a:p>
            <a:pPr lvl="1"/>
            <a:r>
              <a:rPr lang="en-US" dirty="0" smtClean="0">
                <a:latin typeface="+mn-lt"/>
              </a:rPr>
              <a:t>Sabrina Jacob</a:t>
            </a:r>
          </a:p>
          <a:p>
            <a:pPr marL="457200" lvl="1" indent="0">
              <a:buNone/>
            </a:pPr>
            <a:endParaRPr lang="en-US" dirty="0">
              <a:latin typeface="+mn-lt"/>
            </a:endParaRPr>
          </a:p>
        </p:txBody>
      </p:sp>
      <p:pic>
        <p:nvPicPr>
          <p:cNvPr id="2" name="Picture 1" descr="Helen_PIC.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89722" y="1110478"/>
            <a:ext cx="1331146" cy="1331146"/>
          </a:xfrm>
          <a:prstGeom prst="rect">
            <a:avLst/>
          </a:prstGeom>
        </p:spPr>
      </p:pic>
      <p:pic>
        <p:nvPicPr>
          <p:cNvPr id="8" name="Picture 7"/>
          <p:cNvPicPr>
            <a:picLocks noChangeAspect="1"/>
          </p:cNvPicPr>
          <p:nvPr/>
        </p:nvPicPr>
        <p:blipFill>
          <a:blip r:embed="rId3"/>
          <a:stretch>
            <a:fillRect/>
          </a:stretch>
        </p:blipFill>
        <p:spPr>
          <a:xfrm>
            <a:off x="5969000" y="2808874"/>
            <a:ext cx="1251868" cy="1251868"/>
          </a:xfrm>
          <a:prstGeom prst="rect">
            <a:avLst/>
          </a:prstGeom>
        </p:spPr>
      </p:pic>
      <p:pic>
        <p:nvPicPr>
          <p:cNvPr id="9" name="Picture 8"/>
          <p:cNvPicPr>
            <a:picLocks noChangeAspect="1"/>
          </p:cNvPicPr>
          <p:nvPr/>
        </p:nvPicPr>
        <p:blipFill>
          <a:blip r:embed="rId4"/>
          <a:stretch>
            <a:fillRect/>
          </a:stretch>
        </p:blipFill>
        <p:spPr>
          <a:xfrm>
            <a:off x="7395202" y="2725190"/>
            <a:ext cx="1419156" cy="1419156"/>
          </a:xfrm>
          <a:prstGeom prst="rect">
            <a:avLst/>
          </a:prstGeom>
        </p:spPr>
      </p:pic>
      <p:pic>
        <p:nvPicPr>
          <p:cNvPr id="4" name="Picture 3" descr="Khari_Douglas-Headshot-120x120.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13765" y="1114885"/>
            <a:ext cx="1331146" cy="1331146"/>
          </a:xfrm>
          <a:prstGeom prst="rect">
            <a:avLst/>
          </a:prstGeom>
        </p:spPr>
      </p:pic>
      <p:sp>
        <p:nvSpPr>
          <p:cNvPr id="10" name="Rectangle 9"/>
          <p:cNvSpPr/>
          <p:nvPr/>
        </p:nvSpPr>
        <p:spPr>
          <a:xfrm>
            <a:off x="5881728" y="1106072"/>
            <a:ext cx="1339140" cy="13355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415998" y="1110478"/>
            <a:ext cx="1339140" cy="13355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969000" y="2809932"/>
            <a:ext cx="1251868" cy="125081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eter-Harsha.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5868" y="4360334"/>
            <a:ext cx="1270000" cy="1270000"/>
          </a:xfrm>
          <a:prstGeom prst="rect">
            <a:avLst/>
          </a:prstGeom>
        </p:spPr>
      </p:pic>
      <p:sp>
        <p:nvSpPr>
          <p:cNvPr id="14" name="Rectangle 13"/>
          <p:cNvSpPr/>
          <p:nvPr/>
        </p:nvSpPr>
        <p:spPr>
          <a:xfrm>
            <a:off x="6585868" y="4360334"/>
            <a:ext cx="1270000" cy="127000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474910" y="2809932"/>
            <a:ext cx="1270001" cy="125081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A1189FA-E85E-2246-973C-FA5BF0DBB426}" type="slidenum">
              <a:rPr lang="en-US" smtClean="0"/>
              <a:pPr/>
              <a:t>9</a:t>
            </a:fld>
            <a:endParaRPr lang="en-US"/>
          </a:p>
        </p:txBody>
      </p:sp>
    </p:spTree>
    <p:extLst>
      <p:ext uri="{BB962C8B-B14F-4D97-AF65-F5344CB8AC3E}">
        <p14:creationId xmlns:p14="http://schemas.microsoft.com/office/powerpoint/2010/main" val="182246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17418</TotalTime>
  <Words>1895</Words>
  <Application>Microsoft Macintosh PowerPoint</Application>
  <PresentationFormat>On-screen Show (4:3)</PresentationFormat>
  <Paragraphs>455</Paragraphs>
  <Slides>26</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Calibri</vt:lpstr>
      <vt:lpstr>Mission Gothic Regular</vt:lpstr>
      <vt:lpstr>MS PGothic</vt:lpstr>
      <vt:lpstr>ＭＳ Ｐゴシック</vt:lpstr>
      <vt:lpstr>Palatino</vt:lpstr>
      <vt:lpstr>Times New Roman</vt:lpstr>
      <vt:lpstr>Trebuchet MS</vt:lpstr>
      <vt:lpstr>Arial</vt:lpstr>
      <vt:lpstr>Office Theme</vt:lpstr>
      <vt:lpstr>The Computing Community Consortium (CCC) </vt:lpstr>
      <vt:lpstr>Computing Community Consortium</vt:lpstr>
      <vt:lpstr>The Rapidly Expanding world of computing</vt:lpstr>
      <vt:lpstr>An Overview of the Computing Community Consortium</vt:lpstr>
      <vt:lpstr>Major Stakeholders</vt:lpstr>
      <vt:lpstr>Government Stakeholders </vt:lpstr>
      <vt:lpstr>The CCC Council – executive committee</vt:lpstr>
      <vt:lpstr>The CCC Council </vt:lpstr>
      <vt:lpstr>CRA Staff</vt:lpstr>
      <vt:lpstr>Goals For CCC </vt:lpstr>
      <vt:lpstr>Desired Outcomes</vt:lpstr>
      <vt:lpstr>Activities</vt:lpstr>
      <vt:lpstr>Visioning Processes</vt:lpstr>
      <vt:lpstr>VISIONING Activities</vt:lpstr>
      <vt:lpstr>Blue Sky</vt:lpstr>
      <vt:lpstr>CCC Task Forces</vt:lpstr>
      <vt:lpstr>PowerPoint Presentation</vt:lpstr>
      <vt:lpstr>COMMUNICATING</vt:lpstr>
      <vt:lpstr>Nurturing next generation of leaders</vt:lpstr>
      <vt:lpstr>Engaging with Industry</vt:lpstr>
      <vt:lpstr>PowerPoint Presentation</vt:lpstr>
      <vt:lpstr>Impact: architecture</vt:lpstr>
      <vt:lpstr>Impact: architecture</vt:lpstr>
      <vt:lpstr>impact: Health IT</vt:lpstr>
      <vt:lpstr>Impact: Aging in Place</vt:lpstr>
      <vt:lpstr>Computing Community Consortium</vt:lpstr>
    </vt:vector>
  </TitlesOfParts>
  <Company>Sensis</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Jileen Hohle</dc:creator>
  <cp:lastModifiedBy>Ann Drobnis</cp:lastModifiedBy>
  <cp:revision>268</cp:revision>
  <dcterms:created xsi:type="dcterms:W3CDTF">2014-06-10T18:23:13Z</dcterms:created>
  <dcterms:modified xsi:type="dcterms:W3CDTF">2018-03-08T02:12:40Z</dcterms:modified>
</cp:coreProperties>
</file>