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handoutMasterIdLst>
    <p:handoutMasterId r:id="rId32"/>
  </p:handoutMasterIdLst>
  <p:sldIdLst>
    <p:sldId id="1300" r:id="rId2"/>
    <p:sldId id="939" r:id="rId3"/>
    <p:sldId id="1310" r:id="rId4"/>
    <p:sldId id="1301" r:id="rId5"/>
    <p:sldId id="1302" r:id="rId6"/>
    <p:sldId id="1303" r:id="rId7"/>
    <p:sldId id="1306" r:id="rId8"/>
    <p:sldId id="1305" r:id="rId9"/>
    <p:sldId id="1304" r:id="rId10"/>
    <p:sldId id="1307" r:id="rId11"/>
    <p:sldId id="1308" r:id="rId12"/>
    <p:sldId id="1309" r:id="rId13"/>
    <p:sldId id="1320" r:id="rId14"/>
    <p:sldId id="1325" r:id="rId15"/>
    <p:sldId id="1328" r:id="rId16"/>
    <p:sldId id="1323" r:id="rId17"/>
    <p:sldId id="1324" r:id="rId18"/>
    <p:sldId id="1327" r:id="rId19"/>
    <p:sldId id="1313" r:id="rId20"/>
    <p:sldId id="1318" r:id="rId21"/>
    <p:sldId id="1319" r:id="rId22"/>
    <p:sldId id="1329" r:id="rId23"/>
    <p:sldId id="1314" r:id="rId24"/>
    <p:sldId id="1330" r:id="rId25"/>
    <p:sldId id="1315" r:id="rId26"/>
    <p:sldId id="1316" r:id="rId27"/>
    <p:sldId id="1331" r:id="rId28"/>
    <p:sldId id="1317" r:id="rId29"/>
    <p:sldId id="1332" r:id="rId30"/>
  </p:sldIdLst>
  <p:sldSz cx="9144000" cy="6858000" type="screen4x3"/>
  <p:notesSz cx="7315200" cy="9601200"/>
  <p:embeddedFontLst>
    <p:embeddedFont>
      <p:font typeface="Calibri" panose="020F0502020204030204" pitchFamily="34" charset="0"/>
      <p:regular r:id="rId33"/>
      <p:bold r:id="rId34"/>
      <p:italic r:id="rId35"/>
      <p:boldItalic r:id="rId36"/>
    </p:embeddedFont>
  </p:embeddedFontLst>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5" autoAdjust="0"/>
    <p:restoredTop sz="90854" autoAdjust="0"/>
  </p:normalViewPr>
  <p:slideViewPr>
    <p:cSldViewPr snapToGrid="0">
      <p:cViewPr varScale="1">
        <p:scale>
          <a:sx n="102" d="100"/>
          <a:sy n="102" d="100"/>
        </p:scale>
        <p:origin x="2048" y="176"/>
      </p:cViewPr>
      <p:guideLst>
        <p:guide orient="horz" pos="2160"/>
        <p:guide pos="2880"/>
      </p:guideLst>
    </p:cSldViewPr>
  </p:slideViewPr>
  <p:outlineViewPr>
    <p:cViewPr>
      <p:scale>
        <a:sx n="33" d="100"/>
        <a:sy n="33" d="100"/>
      </p:scale>
      <p:origin x="0" y="357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5F3C33DE-3F5E-4B5A-83F0-38012C0D3F68}" type="datetimeFigureOut">
              <a:rPr lang="en-US" smtClean="0"/>
              <a:pPr/>
              <a:t>11/20/19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84B2B850-AF03-4B1F-8B23-15E38E8C56F9}" type="slidenum">
              <a:rPr lang="en-US" smtClean="0"/>
              <a:pPr/>
              <a:t>‹#›</a:t>
            </a:fld>
            <a:endParaRPr lang="en-US"/>
          </a:p>
        </p:txBody>
      </p:sp>
    </p:spTree>
    <p:extLst>
      <p:ext uri="{BB962C8B-B14F-4D97-AF65-F5344CB8AC3E}">
        <p14:creationId xmlns:p14="http://schemas.microsoft.com/office/powerpoint/2010/main" val="2788353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smtClean="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smtClean="0"/>
            </a:lvl1pPr>
          </a:lstStyle>
          <a:p>
            <a:pPr>
              <a:defRPr/>
            </a:pPr>
            <a:fld id="{57DD1BA2-BDA0-46ED-9A29-3BE9A796FA7D}" type="datetimeFigureOut">
              <a:rPr lang="en-US"/>
              <a:pPr>
                <a:defRPr/>
              </a:pPr>
              <a:t>11/20/19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9" y="4560889"/>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smtClean="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smtClean="0"/>
            </a:lvl1pPr>
          </a:lstStyle>
          <a:p>
            <a:pPr>
              <a:defRPr/>
            </a:pPr>
            <a:fld id="{19FF8224-92C0-4D0D-A27B-86005052E8F9}" type="slidenum">
              <a:rPr lang="en-US"/>
              <a:pPr>
                <a:defRPr/>
              </a:pPr>
              <a:t>‹#›</a:t>
            </a:fld>
            <a:endParaRPr lang="en-US"/>
          </a:p>
        </p:txBody>
      </p:sp>
    </p:spTree>
    <p:extLst>
      <p:ext uri="{BB962C8B-B14F-4D97-AF65-F5344CB8AC3E}">
        <p14:creationId xmlns:p14="http://schemas.microsoft.com/office/powerpoint/2010/main" val="10995416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Setting up power, water, internet etc. for your house</a:t>
            </a:r>
          </a:p>
          <a:p>
            <a:r>
              <a:rPr lang="en-US" sz="1200" b="0" i="0" kern="1200" dirty="0">
                <a:solidFill>
                  <a:schemeClr val="tx1"/>
                </a:solidFill>
                <a:effectLst/>
                <a:latin typeface="+mn-lt"/>
                <a:ea typeface="+mn-ea"/>
                <a:cs typeface="+mn-cs"/>
              </a:rPr>
              <a:t>Employers may check your credit score before offering you a job</a:t>
            </a:r>
          </a:p>
          <a:p>
            <a:r>
              <a:rPr lang="en-US" sz="1200" b="0" i="0" kern="1200" dirty="0">
                <a:solidFill>
                  <a:schemeClr val="tx1"/>
                </a:solidFill>
                <a:effectLst/>
                <a:latin typeface="+mn-lt"/>
                <a:ea typeface="+mn-ea"/>
                <a:cs typeface="+mn-cs"/>
              </a:rPr>
              <a:t>Landlord or property managers may check it before offering you a rental property</a:t>
            </a:r>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12</a:t>
            </a:fld>
            <a:endParaRPr lang="en-US"/>
          </a:p>
        </p:txBody>
      </p:sp>
    </p:spTree>
    <p:extLst>
      <p:ext uri="{BB962C8B-B14F-4D97-AF65-F5344CB8AC3E}">
        <p14:creationId xmlns:p14="http://schemas.microsoft.com/office/powerpoint/2010/main" val="143102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Inequalities that arise from efforts, holding circumstances fixed, </a:t>
            </a:r>
            <a:r>
              <a:rPr lang="en-US" i="1" dirty="0"/>
              <a:t>may</a:t>
            </a:r>
            <a:r>
              <a:rPr lang="en-US" dirty="0"/>
              <a:t> be considered acceptable.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his principle is not immune to criticism. Some argue that individuals are entitled to benefit from their draw in the genetic lottery (circumstance), see Nozick (1974). Others, that equity requires all individuals be guaranteed a minimum level of welfare irrespective of circumstance or effort, see Rawls (1971).</a:t>
            </a:r>
            <a:br>
              <a:rPr lang="en-US" sz="1200" b="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13</a:t>
            </a:fld>
            <a:endParaRPr lang="en-US"/>
          </a:p>
        </p:txBody>
      </p:sp>
    </p:spTree>
    <p:extLst>
      <p:ext uri="{BB962C8B-B14F-4D97-AF65-F5344CB8AC3E}">
        <p14:creationId xmlns:p14="http://schemas.microsoft.com/office/powerpoint/2010/main" val="200236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Inequalities that arise from efforts, holding circumstances fixed, </a:t>
            </a:r>
            <a:r>
              <a:rPr lang="en-US" i="1" dirty="0"/>
              <a:t>may</a:t>
            </a:r>
            <a:r>
              <a:rPr lang="en-US" dirty="0"/>
              <a:t> be considered acceptable.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his principle is not immune to criticism. Some argue that individuals are entitled to benefit from their draw in the genetic lottery (circumstance), see Nozick (1974). Others, that equity requires all individuals be guaranteed a minimum level of welfare irrespective of circumstance or effort, see Rawls (1971).</a:t>
            </a:r>
            <a:br>
              <a:rPr lang="en-US" sz="1200" b="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14</a:t>
            </a:fld>
            <a:endParaRPr lang="en-US"/>
          </a:p>
        </p:txBody>
      </p:sp>
    </p:spTree>
    <p:extLst>
      <p:ext uri="{BB962C8B-B14F-4D97-AF65-F5344CB8AC3E}">
        <p14:creationId xmlns:p14="http://schemas.microsoft.com/office/powerpoint/2010/main" val="68408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Inequalities that arise from efforts, holding circumstances fixed, </a:t>
            </a:r>
            <a:r>
              <a:rPr lang="en-US" i="1" dirty="0"/>
              <a:t>may</a:t>
            </a:r>
            <a:r>
              <a:rPr lang="en-US" dirty="0"/>
              <a:t> be considered acceptable.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his principle is not immune to criticism. Some argue that individuals are entitled to benefit from their draw in the genetic lottery (circumstance), see Nozick (1974). Others, that equity requires all individuals be guaranteed a minimum level of welfare irrespective of circumstance or effort, see Rawls (1971).</a:t>
            </a:r>
            <a:br>
              <a:rPr lang="en-US" sz="1200" b="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15</a:t>
            </a:fld>
            <a:endParaRPr lang="en-US"/>
          </a:p>
        </p:txBody>
      </p:sp>
    </p:spTree>
    <p:extLst>
      <p:ext uri="{BB962C8B-B14F-4D97-AF65-F5344CB8AC3E}">
        <p14:creationId xmlns:p14="http://schemas.microsoft.com/office/powerpoint/2010/main" val="369146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his principle is not immune to criticism. Some argue that individuals are entitled to benefit from their draw in the genetic lottery (circumstance), see Nozick (1974). Others, that equity requires all individuals be guaranteed a minimum level of welfare irrespective of circumstance or effort, see Rawls (1971).</a:t>
            </a:r>
            <a:br>
              <a:rPr lang="en-US" sz="1200" b="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16</a:t>
            </a:fld>
            <a:endParaRPr lang="en-US"/>
          </a:p>
        </p:txBody>
      </p:sp>
    </p:spTree>
    <p:extLst>
      <p:ext uri="{BB962C8B-B14F-4D97-AF65-F5344CB8AC3E}">
        <p14:creationId xmlns:p14="http://schemas.microsoft.com/office/powerpoint/2010/main" val="16697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his principle is not immune to criticism. Some argue that individuals are entitled to benefit from their draw in the genetic lottery (circumstance), see Nozick (1974). Others, that equity requires all individuals be guaranteed a minimum level of welfare irrespective of circumstance or effort, see Rawls (1971).</a:t>
            </a:r>
            <a:br>
              <a:rPr lang="en-US" sz="1200" b="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17</a:t>
            </a:fld>
            <a:endParaRPr lang="en-US"/>
          </a:p>
        </p:txBody>
      </p:sp>
    </p:spTree>
    <p:extLst>
      <p:ext uri="{BB962C8B-B14F-4D97-AF65-F5344CB8AC3E}">
        <p14:creationId xmlns:p14="http://schemas.microsoft.com/office/powerpoint/2010/main" val="1600539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his principle is not immune to criticism. Some argue that individuals are entitled to benefit from their draw in the genetic lottery (circumstance), see Nozick (1974). Others, that equity requires all individuals be guaranteed a minimum level of welfare irrespective of circumstance or effort, see Rawls (1971).</a:t>
            </a:r>
            <a:br>
              <a:rPr lang="en-US" sz="1200" b="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18</a:t>
            </a:fld>
            <a:endParaRPr lang="en-US"/>
          </a:p>
        </p:txBody>
      </p:sp>
    </p:spTree>
    <p:extLst>
      <p:ext uri="{BB962C8B-B14F-4D97-AF65-F5344CB8AC3E}">
        <p14:creationId xmlns:p14="http://schemas.microsoft.com/office/powerpoint/2010/main" val="280687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2BA069-034C-4266-8F33-73047B5CD9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2C9CF-D4D7-418F-80F7-366D482FBF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B40674-6735-41E7-A806-2F83DD92D7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D61218-ECA7-409E-96AB-F4038456A7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B36A27-9449-4462-81EA-570726C248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AB5C22-115A-4BC4-BF9F-30B6E30C71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604E0A-CB0D-4DE5-8F68-A701B9279F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3196AB-DD0D-478B-98A3-FF0B25D955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450EDB-F3DC-452E-A29E-F72529D91B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EBFC01-F65F-4C1C-A91D-CAC0A54BA7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5D0AB-2E76-4E3C-BFE8-E11F20C3938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3A7CA1-230F-484D-9B83-6C3C3D753D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D93A073-CED0-438F-AEF9-68D5B2AE75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2491-098D-3D42-9656-5D4FD8433720}"/>
              </a:ext>
            </a:extLst>
          </p:cNvPr>
          <p:cNvSpPr>
            <a:spLocks noGrp="1"/>
          </p:cNvSpPr>
          <p:nvPr>
            <p:ph type="title"/>
          </p:nvPr>
        </p:nvSpPr>
        <p:spPr>
          <a:xfrm>
            <a:off x="123567" y="-102909"/>
            <a:ext cx="8896865" cy="1143000"/>
          </a:xfrm>
        </p:spPr>
        <p:txBody>
          <a:bodyPr/>
          <a:lstStyle/>
          <a:p>
            <a:r>
              <a:rPr lang="en-US" sz="3200" dirty="0"/>
              <a:t>Algorithmic Economic Perspectives on Fairness</a:t>
            </a:r>
          </a:p>
        </p:txBody>
      </p:sp>
      <p:pic>
        <p:nvPicPr>
          <p:cNvPr id="7" name="Content Placeholder 6" descr="A screenshot of a cell phone&#10;&#10;Description automatically generated">
            <a:extLst>
              <a:ext uri="{FF2B5EF4-FFF2-40B4-BE49-F238E27FC236}">
                <a16:creationId xmlns:a16="http://schemas.microsoft.com/office/drawing/2014/main" id="{9D6ECE93-AD65-0242-AAE7-C7512ABAEEC0}"/>
              </a:ext>
            </a:extLst>
          </p:cNvPr>
          <p:cNvPicPr>
            <a:picLocks noGrp="1" noChangeAspect="1"/>
          </p:cNvPicPr>
          <p:nvPr>
            <p:ph idx="1"/>
          </p:nvPr>
        </p:nvPicPr>
        <p:blipFill>
          <a:blip r:embed="rId2"/>
          <a:stretch>
            <a:fillRect/>
          </a:stretch>
        </p:blipFill>
        <p:spPr>
          <a:xfrm>
            <a:off x="605481" y="2016810"/>
            <a:ext cx="8229600" cy="4162982"/>
          </a:xfrm>
        </p:spPr>
      </p:pic>
      <p:sp>
        <p:nvSpPr>
          <p:cNvPr id="4" name="Footer Placeholder 3">
            <a:extLst>
              <a:ext uri="{FF2B5EF4-FFF2-40B4-BE49-F238E27FC236}">
                <a16:creationId xmlns:a16="http://schemas.microsoft.com/office/drawing/2014/main" id="{B7F11277-5AAE-544E-A0C3-F5D912E8C58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A0C80E1A-492B-FD46-B400-970CA2BFA5DA}"/>
              </a:ext>
            </a:extLst>
          </p:cNvPr>
          <p:cNvSpPr>
            <a:spLocks noGrp="1"/>
          </p:cNvSpPr>
          <p:nvPr>
            <p:ph type="sldNum" sz="quarter" idx="12"/>
          </p:nvPr>
        </p:nvSpPr>
        <p:spPr/>
        <p:txBody>
          <a:bodyPr/>
          <a:lstStyle/>
          <a:p>
            <a:pPr>
              <a:defRPr/>
            </a:pPr>
            <a:fld id="{E8B36A27-9449-4462-81EA-570726C2482B}" type="slidenum">
              <a:rPr lang="en-US" smtClean="0"/>
              <a:pPr>
                <a:defRPr/>
              </a:pPr>
              <a:t>1</a:t>
            </a:fld>
            <a:endParaRPr lang="en-US"/>
          </a:p>
        </p:txBody>
      </p:sp>
      <p:sp>
        <p:nvSpPr>
          <p:cNvPr id="8" name="Rectangle 7">
            <a:extLst>
              <a:ext uri="{FF2B5EF4-FFF2-40B4-BE49-F238E27FC236}">
                <a16:creationId xmlns:a16="http://schemas.microsoft.com/office/drawing/2014/main" id="{CE7BE3F9-ED12-A54D-9390-886789901AF6}"/>
              </a:ext>
            </a:extLst>
          </p:cNvPr>
          <p:cNvSpPr/>
          <p:nvPr/>
        </p:nvSpPr>
        <p:spPr>
          <a:xfrm>
            <a:off x="358346" y="873810"/>
            <a:ext cx="8476735" cy="923330"/>
          </a:xfrm>
          <a:prstGeom prst="rect">
            <a:avLst/>
          </a:prstGeom>
        </p:spPr>
        <p:txBody>
          <a:bodyPr wrap="square">
            <a:spAutoFit/>
          </a:bodyPr>
          <a:lstStyle/>
          <a:p>
            <a:r>
              <a:rPr lang="en-US" b="1" dirty="0"/>
              <a:t>Co-chairs: </a:t>
            </a:r>
            <a:r>
              <a:rPr lang="en-US" dirty="0"/>
              <a:t>David Parkes (Harvard), Rakesh Vohra (Penn)</a:t>
            </a:r>
            <a:br>
              <a:rPr lang="en-US" dirty="0"/>
            </a:br>
            <a:r>
              <a:rPr lang="en-US" b="1" dirty="0"/>
              <a:t>Task force: </a:t>
            </a:r>
            <a:r>
              <a:rPr lang="en-US" dirty="0"/>
              <a:t>Liz Bradley, Sampath Kannan, </a:t>
            </a:r>
            <a:r>
              <a:rPr lang="en-US" dirty="0" err="1"/>
              <a:t>Ronitt</a:t>
            </a:r>
            <a:r>
              <a:rPr lang="en-US" dirty="0"/>
              <a:t> </a:t>
            </a:r>
            <a:r>
              <a:rPr lang="en-US" dirty="0" err="1"/>
              <a:t>Rubinfeld</a:t>
            </a:r>
            <a:r>
              <a:rPr lang="en-US" dirty="0"/>
              <a:t>, David Parkes, Suresh </a:t>
            </a:r>
            <a:r>
              <a:rPr lang="en-US" dirty="0" err="1"/>
              <a:t>Venkatasubramanian</a:t>
            </a:r>
            <a:endParaRPr lang="en-US" dirty="0"/>
          </a:p>
        </p:txBody>
      </p:sp>
    </p:spTree>
    <p:extLst>
      <p:ext uri="{BB962C8B-B14F-4D97-AF65-F5344CB8AC3E}">
        <p14:creationId xmlns:p14="http://schemas.microsoft.com/office/powerpoint/2010/main" val="1984703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ABA0-F7CA-274D-BEAE-B4AE9A786DA1}"/>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CCF8BD48-070C-194D-A76A-2F16B33FC71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F648759A-F6F0-4C49-8CD1-7698C928ECD1}"/>
              </a:ext>
            </a:extLst>
          </p:cNvPr>
          <p:cNvSpPr>
            <a:spLocks noGrp="1"/>
          </p:cNvSpPr>
          <p:nvPr>
            <p:ph type="sldNum" sz="quarter" idx="12"/>
          </p:nvPr>
        </p:nvSpPr>
        <p:spPr/>
        <p:txBody>
          <a:bodyPr/>
          <a:lstStyle/>
          <a:p>
            <a:pPr>
              <a:defRPr/>
            </a:pPr>
            <a:fld id="{E8B36A27-9449-4462-81EA-570726C2482B}" type="slidenum">
              <a:rPr lang="en-US" smtClean="0"/>
              <a:pPr>
                <a:defRPr/>
              </a:pPr>
              <a:t>10</a:t>
            </a:fld>
            <a:endParaRPr lang="en-US"/>
          </a:p>
        </p:txBody>
      </p:sp>
      <p:sp>
        <p:nvSpPr>
          <p:cNvPr id="8" name="Content Placeholder 3">
            <a:extLst>
              <a:ext uri="{FF2B5EF4-FFF2-40B4-BE49-F238E27FC236}">
                <a16:creationId xmlns:a16="http://schemas.microsoft.com/office/drawing/2014/main" id="{66D6D470-B4D2-1442-97E5-08EC0B29AEFC}"/>
              </a:ext>
            </a:extLst>
          </p:cNvPr>
          <p:cNvSpPr txBox="1">
            <a:spLocks/>
          </p:cNvSpPr>
          <p:nvPr/>
        </p:nvSpPr>
        <p:spPr bwMode="auto">
          <a:xfrm>
            <a:off x="2438400" y="6119964"/>
            <a:ext cx="8229599"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ea typeface="ＭＳ Ｐゴシック" charset="-128"/>
              </a:defRPr>
            </a:lvl6pPr>
            <a:lvl7pPr marL="2971800" indent="-228600" algn="l" rtl="0" fontAlgn="base">
              <a:spcBef>
                <a:spcPct val="20000"/>
              </a:spcBef>
              <a:spcAft>
                <a:spcPct val="0"/>
              </a:spcAft>
              <a:buChar char="»"/>
              <a:defRPr sz="1600">
                <a:solidFill>
                  <a:schemeClr val="tx1"/>
                </a:solidFill>
                <a:latin typeface="+mn-lt"/>
                <a:ea typeface="ＭＳ Ｐゴシック" charset="-128"/>
              </a:defRPr>
            </a:lvl7pPr>
            <a:lvl8pPr marL="3429000" indent="-228600" algn="l" rtl="0" fontAlgn="base">
              <a:spcBef>
                <a:spcPct val="20000"/>
              </a:spcBef>
              <a:spcAft>
                <a:spcPct val="0"/>
              </a:spcAft>
              <a:buChar char="»"/>
              <a:defRPr sz="1600">
                <a:solidFill>
                  <a:schemeClr val="tx1"/>
                </a:solidFill>
                <a:latin typeface="+mn-lt"/>
                <a:ea typeface="ＭＳ Ｐゴシック" charset="-128"/>
              </a:defRPr>
            </a:lvl8pPr>
            <a:lvl9pPr marL="3886200" indent="-228600" algn="l" rtl="0" fontAlgn="base">
              <a:spcBef>
                <a:spcPct val="20000"/>
              </a:spcBef>
              <a:spcAft>
                <a:spcPct val="0"/>
              </a:spcAft>
              <a:buChar char="»"/>
              <a:defRPr sz="1600">
                <a:solidFill>
                  <a:schemeClr val="tx1"/>
                </a:solidFill>
                <a:latin typeface="+mn-lt"/>
                <a:ea typeface="ＭＳ Ｐゴシック" charset="-128"/>
              </a:defRPr>
            </a:lvl9pPr>
          </a:lstStyle>
          <a:p>
            <a:pPr marL="0" indent="0">
              <a:buNone/>
            </a:pPr>
            <a:r>
              <a:rPr lang="en-US" sz="3800" kern="0" dirty="0"/>
              <a:t>We wrote a report!</a:t>
            </a:r>
          </a:p>
        </p:txBody>
      </p:sp>
      <p:pic>
        <p:nvPicPr>
          <p:cNvPr id="12" name="Content Placeholder 11" descr="A picture containing drawing, room, table&#10;&#10;Description automatically generated">
            <a:extLst>
              <a:ext uri="{FF2B5EF4-FFF2-40B4-BE49-F238E27FC236}">
                <a16:creationId xmlns:a16="http://schemas.microsoft.com/office/drawing/2014/main" id="{62922C3E-A08B-8543-96D6-80C5CC2666A7}"/>
              </a:ext>
            </a:extLst>
          </p:cNvPr>
          <p:cNvPicPr>
            <a:picLocks noGrp="1" noChangeAspect="1"/>
          </p:cNvPicPr>
          <p:nvPr>
            <p:ph idx="1"/>
          </p:nvPr>
        </p:nvPicPr>
        <p:blipFill>
          <a:blip r:embed="rId2"/>
          <a:stretch>
            <a:fillRect/>
          </a:stretch>
        </p:blipFill>
        <p:spPr>
          <a:xfrm>
            <a:off x="2326700" y="526092"/>
            <a:ext cx="4226500" cy="5505190"/>
          </a:xfrm>
        </p:spPr>
      </p:pic>
    </p:spTree>
    <p:extLst>
      <p:ext uri="{BB962C8B-B14F-4D97-AF65-F5344CB8AC3E}">
        <p14:creationId xmlns:p14="http://schemas.microsoft.com/office/powerpoint/2010/main" val="256586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Context</a:t>
            </a:r>
          </a:p>
        </p:txBody>
      </p:sp>
      <p:sp>
        <p:nvSpPr>
          <p:cNvPr id="3" name="Content Placeholder 2"/>
          <p:cNvSpPr>
            <a:spLocks noGrp="1"/>
          </p:cNvSpPr>
          <p:nvPr>
            <p:ph sz="half" idx="1"/>
          </p:nvPr>
        </p:nvSpPr>
        <p:spPr>
          <a:xfrm>
            <a:off x="457199" y="1600200"/>
            <a:ext cx="8292303" cy="4525963"/>
          </a:xfrm>
        </p:spPr>
        <p:txBody>
          <a:bodyPr/>
          <a:lstStyle/>
          <a:p>
            <a:r>
              <a:rPr lang="en-US" dirty="0"/>
              <a:t>Algorithmic systems have been used to inform consequential decisions for at least a century. Recidivism prediction dates back to the 1920s. Automated credit scoring dates began in the middle of the last century.</a:t>
            </a:r>
          </a:p>
          <a:p>
            <a:endParaRPr lang="en-US" dirty="0"/>
          </a:p>
          <a:p>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11</a:t>
            </a:fld>
            <a:endParaRPr lang="en-US"/>
          </a:p>
        </p:txBody>
      </p:sp>
      <p:sp>
        <p:nvSpPr>
          <p:cNvPr id="7" name="Rectangle 6">
            <a:extLst>
              <a:ext uri="{FF2B5EF4-FFF2-40B4-BE49-F238E27FC236}">
                <a16:creationId xmlns:a16="http://schemas.microsoft.com/office/drawing/2014/main" id="{7438BF05-0B3B-BA43-B94C-523727E0E028}"/>
              </a:ext>
            </a:extLst>
          </p:cNvPr>
          <p:cNvSpPr/>
          <p:nvPr/>
        </p:nvSpPr>
        <p:spPr>
          <a:xfrm>
            <a:off x="2048332" y="5165607"/>
            <a:ext cx="5740674" cy="769441"/>
          </a:xfrm>
          <a:prstGeom prst="rect">
            <a:avLst/>
          </a:prstGeom>
        </p:spPr>
        <p:txBody>
          <a:bodyPr wrap="none">
            <a:spAutoFit/>
          </a:bodyPr>
          <a:lstStyle/>
          <a:p>
            <a:r>
              <a:rPr lang="en-US" sz="4400" dirty="0"/>
              <a:t>So what is new here? </a:t>
            </a:r>
          </a:p>
        </p:txBody>
      </p:sp>
    </p:spTree>
    <p:extLst>
      <p:ext uri="{BB962C8B-B14F-4D97-AF65-F5344CB8AC3E}">
        <p14:creationId xmlns:p14="http://schemas.microsoft.com/office/powerpoint/2010/main" val="154022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4497" y="387046"/>
            <a:ext cx="8292303" cy="4525963"/>
          </a:xfrm>
        </p:spPr>
        <p:txBody>
          <a:bodyPr/>
          <a:lstStyle/>
          <a:p>
            <a:r>
              <a:rPr lang="en-US" b="1" dirty="0"/>
              <a:t>Scale for one. </a:t>
            </a:r>
          </a:p>
          <a:p>
            <a:pPr lvl="1"/>
            <a:r>
              <a:rPr lang="en-US" dirty="0"/>
              <a:t>Algorithms are being implemented precisely so as to scale up the number of instances a human decision maker can handle. Errors that once might have been idiosyncratic become systematic. </a:t>
            </a:r>
          </a:p>
          <a:p>
            <a:r>
              <a:rPr lang="en-US" b="1" dirty="0"/>
              <a:t>Ubiquity, is also novel</a:t>
            </a:r>
          </a:p>
          <a:p>
            <a:pPr lvl="1"/>
            <a:r>
              <a:rPr lang="en-US" dirty="0"/>
              <a:t>Success in one context begets usage in other domains. Credit scores, for example, are used in contexts well beyond what their inventors imagined. </a:t>
            </a:r>
          </a:p>
          <a:p>
            <a:r>
              <a:rPr lang="en-US" b="1" dirty="0"/>
              <a:t>Accountability must be considered.</a:t>
            </a:r>
            <a:r>
              <a:rPr lang="en-US" dirty="0"/>
              <a:t> </a:t>
            </a:r>
          </a:p>
          <a:p>
            <a:pPr lvl="1"/>
            <a:r>
              <a:rPr lang="en-US" dirty="0"/>
              <a:t>Who is responsible for an algorithm’s predictions? How might one appeal against an algorithm? How does one ask an algorithm to consider additional information beyond what its designers fixed upon?</a:t>
            </a:r>
          </a:p>
          <a:p>
            <a:endParaRPr lang="en-US" dirty="0"/>
          </a:p>
          <a:p>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12</a:t>
            </a:fld>
            <a:endParaRPr lang="en-US"/>
          </a:p>
        </p:txBody>
      </p:sp>
    </p:spTree>
    <p:extLst>
      <p:ext uri="{BB962C8B-B14F-4D97-AF65-F5344CB8AC3E}">
        <p14:creationId xmlns:p14="http://schemas.microsoft.com/office/powerpoint/2010/main" val="71736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Framing Remarks</a:t>
            </a:r>
          </a:p>
        </p:txBody>
      </p:sp>
      <p:sp>
        <p:nvSpPr>
          <p:cNvPr id="3" name="Content Placeholder 2"/>
          <p:cNvSpPr>
            <a:spLocks noGrp="1"/>
          </p:cNvSpPr>
          <p:nvPr>
            <p:ph sz="half" idx="1"/>
          </p:nvPr>
        </p:nvSpPr>
        <p:spPr>
          <a:xfrm>
            <a:off x="457200" y="1570647"/>
            <a:ext cx="8292303" cy="4525963"/>
          </a:xfrm>
        </p:spPr>
        <p:txBody>
          <a:bodyPr/>
          <a:lstStyle/>
          <a:p>
            <a:r>
              <a:rPr lang="en-US" b="1" dirty="0"/>
              <a:t>One:</a:t>
            </a:r>
            <a:r>
              <a:rPr lang="en-US" dirty="0"/>
              <a:t> </a:t>
            </a:r>
            <a:r>
              <a:rPr lang="en-US" b="1" dirty="0"/>
              <a:t>The equity principle for evaluating outcomes</a:t>
            </a:r>
            <a:r>
              <a:rPr lang="en-US" dirty="0"/>
              <a:t> </a:t>
            </a:r>
          </a:p>
          <a:p>
            <a:r>
              <a:rPr lang="en-US" i="1" dirty="0"/>
              <a:t>Circumstances</a:t>
            </a:r>
            <a:r>
              <a:rPr lang="en-US" dirty="0"/>
              <a:t>, factors beyond an individual’s control, such as race, height, and social origin</a:t>
            </a:r>
          </a:p>
          <a:p>
            <a:r>
              <a:rPr lang="en-US" i="1" dirty="0"/>
              <a:t>Effort variables</a:t>
            </a:r>
            <a:r>
              <a:rPr lang="en-US" dirty="0"/>
              <a:t>, factors for which individuals are assumed to be responsible.</a:t>
            </a:r>
          </a:p>
          <a:p>
            <a:r>
              <a:rPr lang="en-US" dirty="0"/>
              <a:t>Inequalities due to circumstances holding other factors fixed are viewed as unacceptable and therefore justify interventions. </a:t>
            </a:r>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13</a:t>
            </a:fld>
            <a:endParaRPr lang="en-US"/>
          </a:p>
        </p:txBody>
      </p:sp>
    </p:spTree>
    <p:extLst>
      <p:ext uri="{BB962C8B-B14F-4D97-AF65-F5344CB8AC3E}">
        <p14:creationId xmlns:p14="http://schemas.microsoft.com/office/powerpoint/2010/main" val="171104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Framing Remarks</a:t>
            </a:r>
          </a:p>
        </p:txBody>
      </p:sp>
      <p:sp>
        <p:nvSpPr>
          <p:cNvPr id="3" name="Content Placeholder 2"/>
          <p:cNvSpPr>
            <a:spLocks noGrp="1"/>
          </p:cNvSpPr>
          <p:nvPr>
            <p:ph sz="half" idx="1"/>
          </p:nvPr>
        </p:nvSpPr>
        <p:spPr>
          <a:xfrm>
            <a:off x="457200" y="1570647"/>
            <a:ext cx="8411227" cy="4525963"/>
          </a:xfrm>
        </p:spPr>
        <p:txBody>
          <a:bodyPr/>
          <a:lstStyle/>
          <a:p>
            <a:r>
              <a:rPr lang="en-US" b="1" dirty="0"/>
              <a:t>Two</a:t>
            </a:r>
            <a:r>
              <a:rPr lang="en-US" dirty="0"/>
              <a:t>:</a:t>
            </a:r>
            <a:r>
              <a:rPr lang="en-US" b="1" dirty="0"/>
              <a:t> Taste-based vs Statistical discrimination</a:t>
            </a:r>
            <a:r>
              <a:rPr lang="en-US" dirty="0"/>
              <a:t> </a:t>
            </a:r>
          </a:p>
          <a:p>
            <a:r>
              <a:rPr lang="en-US" i="1" dirty="0"/>
              <a:t>Taste-based</a:t>
            </a:r>
            <a:r>
              <a:rPr lang="en-US" dirty="0"/>
              <a:t>: discriminates against an otherwise qualified agent as a matter of taste alone</a:t>
            </a:r>
          </a:p>
          <a:p>
            <a:r>
              <a:rPr lang="en-US" i="1" dirty="0"/>
              <a:t>Statistical</a:t>
            </a:r>
            <a:r>
              <a:rPr lang="en-US" dirty="0"/>
              <a:t>: unconcerned with demographics </a:t>
            </a:r>
            <a:r>
              <a:rPr lang="en-US" i="1" dirty="0"/>
              <a:t>per se</a:t>
            </a:r>
            <a:r>
              <a:rPr lang="en-US" dirty="0"/>
              <a:t>, but understands that demographics are correlated with fitness for task</a:t>
            </a:r>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14</a:t>
            </a:fld>
            <a:endParaRPr lang="en-US"/>
          </a:p>
        </p:txBody>
      </p:sp>
    </p:spTree>
    <p:extLst>
      <p:ext uri="{BB962C8B-B14F-4D97-AF65-F5344CB8AC3E}">
        <p14:creationId xmlns:p14="http://schemas.microsoft.com/office/powerpoint/2010/main" val="93899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Framing Remarks</a:t>
            </a:r>
          </a:p>
        </p:txBody>
      </p:sp>
      <p:sp>
        <p:nvSpPr>
          <p:cNvPr id="3" name="Content Placeholder 2"/>
          <p:cNvSpPr>
            <a:spLocks noGrp="1"/>
          </p:cNvSpPr>
          <p:nvPr>
            <p:ph sz="half" idx="1"/>
          </p:nvPr>
        </p:nvSpPr>
        <p:spPr>
          <a:xfrm>
            <a:off x="457200" y="1570647"/>
            <a:ext cx="8411227" cy="4525963"/>
          </a:xfrm>
        </p:spPr>
        <p:txBody>
          <a:bodyPr/>
          <a:lstStyle/>
          <a:p>
            <a:r>
              <a:rPr lang="en-US" b="1" dirty="0"/>
              <a:t>Two</a:t>
            </a:r>
            <a:r>
              <a:rPr lang="en-US" dirty="0"/>
              <a:t>:</a:t>
            </a:r>
            <a:r>
              <a:rPr lang="en-US" b="1" dirty="0"/>
              <a:t> Taste-based vs Statistical discrimination</a:t>
            </a:r>
            <a:r>
              <a:rPr lang="en-US" dirty="0"/>
              <a:t> </a:t>
            </a:r>
          </a:p>
          <a:p>
            <a:r>
              <a:rPr lang="en-US" i="1" dirty="0"/>
              <a:t>Taste-based</a:t>
            </a:r>
            <a:r>
              <a:rPr lang="en-US" dirty="0"/>
              <a:t>: discriminates against an otherwise qualified agent as a matter of taste alone</a:t>
            </a:r>
          </a:p>
          <a:p>
            <a:r>
              <a:rPr lang="en-US" i="1" dirty="0"/>
              <a:t>Statistical</a:t>
            </a:r>
            <a:r>
              <a:rPr lang="en-US" dirty="0"/>
              <a:t>: unconcerned with demographics </a:t>
            </a:r>
            <a:r>
              <a:rPr lang="en-US" i="1" dirty="0"/>
              <a:t>per se</a:t>
            </a:r>
            <a:r>
              <a:rPr lang="en-US" dirty="0"/>
              <a:t>, but understands that demographics are correlated with fitness for task</a:t>
            </a:r>
          </a:p>
          <a:p>
            <a:r>
              <a:rPr lang="en-US" dirty="0"/>
              <a:t>Becker (1957): taste-based discrimination is attenuated by competition between decision makers with heterogeneity in taste. </a:t>
            </a:r>
          </a:p>
          <a:p>
            <a:r>
              <a:rPr lang="en-US" dirty="0"/>
              <a:t>Policies to reduce statistical discrimination are less well understood.</a:t>
            </a:r>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15</a:t>
            </a:fld>
            <a:endParaRPr lang="en-US"/>
          </a:p>
        </p:txBody>
      </p:sp>
    </p:spTree>
    <p:extLst>
      <p:ext uri="{BB962C8B-B14F-4D97-AF65-F5344CB8AC3E}">
        <p14:creationId xmlns:p14="http://schemas.microsoft.com/office/powerpoint/2010/main" val="175794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Framing Remarks</a:t>
            </a:r>
          </a:p>
        </p:txBody>
      </p:sp>
      <p:sp>
        <p:nvSpPr>
          <p:cNvPr id="3" name="Content Placeholder 2"/>
          <p:cNvSpPr>
            <a:spLocks noGrp="1"/>
          </p:cNvSpPr>
          <p:nvPr>
            <p:ph sz="half" idx="1"/>
          </p:nvPr>
        </p:nvSpPr>
        <p:spPr>
          <a:xfrm>
            <a:off x="457199" y="1600200"/>
            <a:ext cx="8292303" cy="4525963"/>
          </a:xfrm>
        </p:spPr>
        <p:txBody>
          <a:bodyPr/>
          <a:lstStyle/>
          <a:p>
            <a:r>
              <a:rPr lang="en-US" b="1" dirty="0"/>
              <a:t>Three: Emergence of Fair machine learning research</a:t>
            </a:r>
          </a:p>
          <a:p>
            <a:r>
              <a:rPr lang="en-US" dirty="0"/>
              <a:t>Goal is to ensure that decisions guided by algorithms are equitable. </a:t>
            </a:r>
          </a:p>
          <a:p>
            <a:r>
              <a:rPr lang="en-US" dirty="0"/>
              <a:t>Over the last several years, myriad formal definitions of fairness have been proposed and studied.</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16</a:t>
            </a:fld>
            <a:endParaRPr lang="en-US"/>
          </a:p>
        </p:txBody>
      </p:sp>
    </p:spTree>
    <p:extLst>
      <p:ext uri="{BB962C8B-B14F-4D97-AF65-F5344CB8AC3E}">
        <p14:creationId xmlns:p14="http://schemas.microsoft.com/office/powerpoint/2010/main" val="2519890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Framing Remarks</a:t>
            </a:r>
          </a:p>
        </p:txBody>
      </p:sp>
      <p:sp>
        <p:nvSpPr>
          <p:cNvPr id="3" name="Content Placeholder 2"/>
          <p:cNvSpPr>
            <a:spLocks noGrp="1"/>
          </p:cNvSpPr>
          <p:nvPr>
            <p:ph sz="half" idx="1"/>
          </p:nvPr>
        </p:nvSpPr>
        <p:spPr>
          <a:xfrm>
            <a:off x="457199" y="1600200"/>
            <a:ext cx="8292303" cy="4525963"/>
          </a:xfrm>
        </p:spPr>
        <p:txBody>
          <a:bodyPr/>
          <a:lstStyle/>
          <a:p>
            <a:r>
              <a:rPr lang="en-US" b="1" dirty="0"/>
              <a:t>Four: Mitigating data biases </a:t>
            </a:r>
          </a:p>
          <a:p>
            <a:r>
              <a:rPr lang="en-US" dirty="0"/>
              <a:t>Statistical ML relies on training data, which implicitly encodes the choices of algorithm designers and other decision makers. </a:t>
            </a:r>
          </a:p>
          <a:p>
            <a:r>
              <a:rPr lang="en-US" dirty="0"/>
              <a:t>Can be a dearth of representative training data across subgroups </a:t>
            </a:r>
          </a:p>
          <a:p>
            <a:r>
              <a:rPr lang="en-US" dirty="0"/>
              <a:t>Target of prediction may be a poor — and potentially biased — proxy of underlying act</a:t>
            </a:r>
          </a:p>
          <a:p>
            <a:r>
              <a:rPr lang="en-US" dirty="0"/>
              <a:t>Amplification: When training data are the product of ongoing algorithmic decisions, feedback loops</a:t>
            </a:r>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17</a:t>
            </a:fld>
            <a:endParaRPr lang="en-US"/>
          </a:p>
        </p:txBody>
      </p:sp>
    </p:spTree>
    <p:extLst>
      <p:ext uri="{BB962C8B-B14F-4D97-AF65-F5344CB8AC3E}">
        <p14:creationId xmlns:p14="http://schemas.microsoft.com/office/powerpoint/2010/main" val="1208927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Structure</a:t>
            </a:r>
          </a:p>
        </p:txBody>
      </p:sp>
      <p:sp>
        <p:nvSpPr>
          <p:cNvPr id="3" name="Content Placeholder 2"/>
          <p:cNvSpPr>
            <a:spLocks noGrp="1"/>
          </p:cNvSpPr>
          <p:nvPr>
            <p:ph sz="half" idx="1"/>
          </p:nvPr>
        </p:nvSpPr>
        <p:spPr>
          <a:xfrm>
            <a:off x="457199" y="1600200"/>
            <a:ext cx="8292303" cy="4525963"/>
          </a:xfrm>
        </p:spPr>
        <p:txBody>
          <a:bodyPr/>
          <a:lstStyle/>
          <a:p>
            <a:pPr marL="514350" indent="-514350">
              <a:buFont typeface="+mj-lt"/>
              <a:buAutoNum type="arabicPeriod"/>
            </a:pPr>
            <a:r>
              <a:rPr lang="en-US" dirty="0"/>
              <a:t>Overview</a:t>
            </a:r>
          </a:p>
          <a:p>
            <a:pPr marL="514350" indent="-514350">
              <a:buFont typeface="+mj-lt"/>
              <a:buAutoNum type="arabicPeriod"/>
            </a:pPr>
            <a:r>
              <a:rPr lang="en-US" dirty="0"/>
              <a:t>Decision Making And Algorithms</a:t>
            </a:r>
          </a:p>
          <a:p>
            <a:pPr marL="514350" indent="-514350">
              <a:buFont typeface="+mj-lt"/>
              <a:buAutoNum type="arabicPeriod"/>
            </a:pPr>
            <a:r>
              <a:rPr lang="en-US" dirty="0"/>
              <a:t>Assessing Outcomes</a:t>
            </a:r>
          </a:p>
          <a:p>
            <a:pPr marL="514350" indent="-514350">
              <a:buFont typeface="+mj-lt"/>
              <a:buAutoNum type="arabicPeriod"/>
            </a:pPr>
            <a:r>
              <a:rPr lang="en-US" dirty="0"/>
              <a:t>Regulation and Monitoring </a:t>
            </a:r>
          </a:p>
          <a:p>
            <a:pPr marL="514350" indent="-514350">
              <a:buFont typeface="+mj-lt"/>
              <a:buAutoNum type="arabicPeriod"/>
            </a:pPr>
            <a:r>
              <a:rPr lang="en-US" dirty="0"/>
              <a:t>Educational and Workforce Implications</a:t>
            </a:r>
          </a:p>
          <a:p>
            <a:pPr marL="514350" indent="-514350">
              <a:buFont typeface="+mj-lt"/>
              <a:buAutoNum type="arabicPeriod"/>
            </a:pPr>
            <a:r>
              <a:rPr lang="en-US" dirty="0"/>
              <a:t>Algorithm Research</a:t>
            </a:r>
          </a:p>
          <a:p>
            <a:pPr marL="514350" indent="-514350">
              <a:buFont typeface="+mj-lt"/>
              <a:buAutoNum type="arabicPeriod"/>
            </a:pPr>
            <a:r>
              <a:rPr lang="en-US" dirty="0"/>
              <a:t>Broader Considerations</a:t>
            </a:r>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18</a:t>
            </a:fld>
            <a:endParaRPr lang="en-US"/>
          </a:p>
        </p:txBody>
      </p:sp>
      <p:sp>
        <p:nvSpPr>
          <p:cNvPr id="5" name="Content Placeholder 3">
            <a:extLst>
              <a:ext uri="{FF2B5EF4-FFF2-40B4-BE49-F238E27FC236}">
                <a16:creationId xmlns:a16="http://schemas.microsoft.com/office/drawing/2014/main" id="{675B8DE9-12D1-3A42-9B5D-32C93948658F}"/>
              </a:ext>
            </a:extLst>
          </p:cNvPr>
          <p:cNvSpPr txBox="1">
            <a:spLocks/>
          </p:cNvSpPr>
          <p:nvPr/>
        </p:nvSpPr>
        <p:spPr bwMode="auto">
          <a:xfrm>
            <a:off x="2284956" y="5456694"/>
            <a:ext cx="8229599"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ea typeface="ＭＳ Ｐゴシック" charset="-128"/>
              </a:defRPr>
            </a:lvl6pPr>
            <a:lvl7pPr marL="2971800" indent="-228600" algn="l" rtl="0" fontAlgn="base">
              <a:spcBef>
                <a:spcPct val="20000"/>
              </a:spcBef>
              <a:spcAft>
                <a:spcPct val="0"/>
              </a:spcAft>
              <a:buChar char="»"/>
              <a:defRPr sz="1600">
                <a:solidFill>
                  <a:schemeClr val="tx1"/>
                </a:solidFill>
                <a:latin typeface="+mn-lt"/>
                <a:ea typeface="ＭＳ Ｐゴシック" charset="-128"/>
              </a:defRPr>
            </a:lvl7pPr>
            <a:lvl8pPr marL="3429000" indent="-228600" algn="l" rtl="0" fontAlgn="base">
              <a:spcBef>
                <a:spcPct val="20000"/>
              </a:spcBef>
              <a:spcAft>
                <a:spcPct val="0"/>
              </a:spcAft>
              <a:buChar char="»"/>
              <a:defRPr sz="1600">
                <a:solidFill>
                  <a:schemeClr val="tx1"/>
                </a:solidFill>
                <a:latin typeface="+mn-lt"/>
                <a:ea typeface="ＭＳ Ｐゴシック" charset="-128"/>
              </a:defRPr>
            </a:lvl8pPr>
            <a:lvl9pPr marL="3886200" indent="-228600" algn="l" rtl="0" fontAlgn="base">
              <a:spcBef>
                <a:spcPct val="20000"/>
              </a:spcBef>
              <a:spcAft>
                <a:spcPct val="0"/>
              </a:spcAft>
              <a:buChar char="»"/>
              <a:defRPr sz="1600">
                <a:solidFill>
                  <a:schemeClr val="tx1"/>
                </a:solidFill>
                <a:latin typeface="+mn-lt"/>
                <a:ea typeface="ＭＳ Ｐゴシック" charset="-128"/>
              </a:defRPr>
            </a:lvl9pPr>
          </a:lstStyle>
          <a:p>
            <a:pPr marL="0" indent="0">
              <a:buNone/>
            </a:pPr>
            <a:r>
              <a:rPr lang="en-US" sz="4400" kern="0" dirty="0"/>
              <a:t>What did we say?!!</a:t>
            </a:r>
          </a:p>
        </p:txBody>
      </p:sp>
    </p:spTree>
    <p:extLst>
      <p:ext uri="{BB962C8B-B14F-4D97-AF65-F5344CB8AC3E}">
        <p14:creationId xmlns:p14="http://schemas.microsoft.com/office/powerpoint/2010/main" val="12958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338138"/>
            <a:ext cx="8686800" cy="1143000"/>
          </a:xfrm>
        </p:spPr>
        <p:txBody>
          <a:bodyPr/>
          <a:lstStyle/>
          <a:p>
            <a:r>
              <a:rPr lang="en-US" dirty="0"/>
              <a:t>Decision Making And Algorithms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19</a:t>
            </a:fld>
            <a:endParaRPr lang="en-US"/>
          </a:p>
        </p:txBody>
      </p:sp>
      <p:sp>
        <p:nvSpPr>
          <p:cNvPr id="7" name="Content Placeholder 6">
            <a:extLst>
              <a:ext uri="{FF2B5EF4-FFF2-40B4-BE49-F238E27FC236}">
                <a16:creationId xmlns:a16="http://schemas.microsoft.com/office/drawing/2014/main" id="{2EAB25F3-4DDE-2B4C-9C61-05BCEE672B55}"/>
              </a:ext>
            </a:extLst>
          </p:cNvPr>
          <p:cNvSpPr>
            <a:spLocks noGrp="1"/>
          </p:cNvSpPr>
          <p:nvPr>
            <p:ph sz="half" idx="1"/>
          </p:nvPr>
        </p:nvSpPr>
        <p:spPr>
          <a:xfrm>
            <a:off x="457199" y="1600200"/>
            <a:ext cx="8229599" cy="4525963"/>
          </a:xfrm>
        </p:spPr>
        <p:txBody>
          <a:bodyPr/>
          <a:lstStyle/>
          <a:p>
            <a:r>
              <a:rPr lang="en-US" dirty="0"/>
              <a:t>“At present, the technical literature focuses on ‘fairness’ at the algorithmic level. The algorithm’s output, however, </a:t>
            </a:r>
            <a:r>
              <a:rPr lang="en-US" i="1" dirty="0"/>
              <a:t>is but one among many inputs to a human decision maker</a:t>
            </a:r>
            <a:r>
              <a:rPr lang="en-US" dirty="0"/>
              <a:t>. Therefore, unless the decision maker strictly follows the recommendation of the algorithm, any fairness requirements satisfied by the algorithm’s output need not be satisfied by the actual decisions.”</a:t>
            </a:r>
          </a:p>
        </p:txBody>
      </p:sp>
    </p:spTree>
    <p:extLst>
      <p:ext uri="{BB962C8B-B14F-4D97-AF65-F5344CB8AC3E}">
        <p14:creationId xmlns:p14="http://schemas.microsoft.com/office/powerpoint/2010/main" val="368195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20" y="23791"/>
            <a:ext cx="8229600" cy="1143000"/>
          </a:xfrm>
        </p:spPr>
        <p:txBody>
          <a:bodyPr/>
          <a:lstStyle/>
          <a:p>
            <a:r>
              <a:rPr lang="en-US" dirty="0"/>
              <a:t>Participants</a:t>
            </a:r>
          </a:p>
        </p:txBody>
      </p:sp>
      <p:sp>
        <p:nvSpPr>
          <p:cNvPr id="3" name="Content Placeholder 2"/>
          <p:cNvSpPr>
            <a:spLocks noGrp="1"/>
          </p:cNvSpPr>
          <p:nvPr>
            <p:ph sz="half" idx="2"/>
          </p:nvPr>
        </p:nvSpPr>
        <p:spPr>
          <a:xfrm>
            <a:off x="429064" y="1177476"/>
            <a:ext cx="4187905" cy="3951288"/>
          </a:xfrm>
        </p:spPr>
        <p:txBody>
          <a:bodyPr/>
          <a:lstStyle/>
          <a:p>
            <a:pPr>
              <a:spcBef>
                <a:spcPts val="176"/>
              </a:spcBef>
            </a:pPr>
            <a:r>
              <a:rPr lang="en-US" sz="2100" dirty="0"/>
              <a:t>Rediet Abebe (AI/theory)</a:t>
            </a:r>
          </a:p>
          <a:p>
            <a:pPr>
              <a:spcBef>
                <a:spcPts val="176"/>
              </a:spcBef>
            </a:pPr>
            <a:r>
              <a:rPr lang="en-US" sz="2100" dirty="0"/>
              <a:t>Ken Calvert (NSF)</a:t>
            </a:r>
          </a:p>
          <a:p>
            <a:pPr>
              <a:spcBef>
                <a:spcPts val="176"/>
              </a:spcBef>
            </a:pPr>
            <a:r>
              <a:rPr lang="en-US" sz="2100" dirty="0"/>
              <a:t>Bo Cowgill (</a:t>
            </a:r>
            <a:r>
              <a:rPr lang="en-US" sz="2100" dirty="0" err="1"/>
              <a:t>Manag</a:t>
            </a:r>
            <a:r>
              <a:rPr lang="en-US" sz="2100" dirty="0"/>
              <a:t> Sci)</a:t>
            </a:r>
          </a:p>
          <a:p>
            <a:pPr>
              <a:spcBef>
                <a:spcPts val="176"/>
              </a:spcBef>
            </a:pPr>
            <a:r>
              <a:rPr lang="en-US" sz="2100" dirty="0"/>
              <a:t>Khari Douglas (CCC)</a:t>
            </a:r>
          </a:p>
          <a:p>
            <a:pPr>
              <a:spcBef>
                <a:spcPts val="176"/>
              </a:spcBef>
            </a:pPr>
            <a:r>
              <a:rPr lang="en-US" sz="2100" dirty="0"/>
              <a:t>Michael </a:t>
            </a:r>
            <a:r>
              <a:rPr lang="en-US" sz="2100" dirty="0" err="1"/>
              <a:t>Ekstrand</a:t>
            </a:r>
            <a:r>
              <a:rPr lang="en-US" sz="2100" dirty="0"/>
              <a:t> (</a:t>
            </a:r>
            <a:r>
              <a:rPr lang="en-US" sz="2100" dirty="0" err="1"/>
              <a:t>RecSys</a:t>
            </a:r>
            <a:r>
              <a:rPr lang="en-US" sz="2100" dirty="0"/>
              <a:t>)</a:t>
            </a:r>
          </a:p>
          <a:p>
            <a:pPr>
              <a:spcBef>
                <a:spcPts val="176"/>
              </a:spcBef>
            </a:pPr>
            <a:r>
              <a:rPr lang="en-US" sz="2100" dirty="0"/>
              <a:t>Sharad Goel (WWW/KDD)</a:t>
            </a:r>
          </a:p>
          <a:p>
            <a:pPr>
              <a:spcBef>
                <a:spcPts val="176"/>
              </a:spcBef>
            </a:pPr>
            <a:r>
              <a:rPr lang="en-US" sz="2100" dirty="0"/>
              <a:t>Lily Hu (Theory/Law)</a:t>
            </a:r>
          </a:p>
          <a:p>
            <a:pPr>
              <a:spcBef>
                <a:spcPts val="176"/>
              </a:spcBef>
            </a:pPr>
            <a:r>
              <a:rPr lang="en-US" sz="2100" dirty="0"/>
              <a:t>Ayelet Israeli (</a:t>
            </a:r>
            <a:r>
              <a:rPr lang="en-US" sz="2100" dirty="0" err="1"/>
              <a:t>Manag</a:t>
            </a:r>
            <a:r>
              <a:rPr lang="en-US" sz="2100" dirty="0"/>
              <a:t> Sci)</a:t>
            </a:r>
          </a:p>
          <a:p>
            <a:pPr>
              <a:spcBef>
                <a:spcPts val="176"/>
              </a:spcBef>
            </a:pPr>
            <a:r>
              <a:rPr lang="en-US" sz="2100" dirty="0"/>
              <a:t>Chris Jung (TCS)</a:t>
            </a:r>
          </a:p>
          <a:p>
            <a:pPr>
              <a:spcBef>
                <a:spcPts val="176"/>
              </a:spcBef>
            </a:pPr>
            <a:r>
              <a:rPr lang="en-US" sz="2100" dirty="0"/>
              <a:t>Sampath Kannan (TCS)</a:t>
            </a:r>
          </a:p>
          <a:p>
            <a:pPr>
              <a:spcBef>
                <a:spcPts val="176"/>
              </a:spcBef>
            </a:pPr>
            <a:r>
              <a:rPr lang="en-US" sz="2100" dirty="0"/>
              <a:t>Dan </a:t>
            </a:r>
            <a:r>
              <a:rPr lang="en-US" sz="2100" dirty="0" err="1"/>
              <a:t>Knoepfle</a:t>
            </a:r>
            <a:r>
              <a:rPr lang="en-US" sz="2100" dirty="0"/>
              <a:t> (Uber)</a:t>
            </a:r>
          </a:p>
          <a:p>
            <a:pPr>
              <a:spcBef>
                <a:spcPts val="176"/>
              </a:spcBef>
            </a:pPr>
            <a:r>
              <a:rPr lang="en-US" sz="2100" dirty="0"/>
              <a:t>Karen Levy (Law)</a:t>
            </a:r>
          </a:p>
          <a:p>
            <a:pPr>
              <a:spcBef>
                <a:spcPts val="176"/>
              </a:spcBef>
            </a:pPr>
            <a:r>
              <a:rPr lang="en-US" sz="2100" dirty="0"/>
              <a:t>Katrina </a:t>
            </a:r>
            <a:r>
              <a:rPr lang="en-US" sz="2100" dirty="0" err="1"/>
              <a:t>Ligett</a:t>
            </a:r>
            <a:r>
              <a:rPr lang="en-US" sz="2100" dirty="0"/>
              <a:t> (TCS/</a:t>
            </a:r>
            <a:r>
              <a:rPr lang="en-US" sz="2100" dirty="0" err="1"/>
              <a:t>EconCS</a:t>
            </a:r>
            <a:r>
              <a:rPr lang="en-US" sz="2100" dirty="0"/>
              <a:t>)</a:t>
            </a:r>
          </a:p>
          <a:p>
            <a:pPr>
              <a:spcBef>
                <a:spcPts val="176"/>
              </a:spcBef>
            </a:pPr>
            <a:r>
              <a:rPr lang="en-US" sz="2100" dirty="0"/>
              <a:t>Mike Luca (</a:t>
            </a:r>
            <a:r>
              <a:rPr lang="en-US" sz="2100" dirty="0" err="1"/>
              <a:t>Manag</a:t>
            </a:r>
            <a:r>
              <a:rPr lang="en-US" sz="2100" dirty="0"/>
              <a:t> Sci)</a:t>
            </a:r>
          </a:p>
          <a:p>
            <a:pPr>
              <a:spcBef>
                <a:spcPts val="176"/>
              </a:spcBef>
            </a:pPr>
            <a:r>
              <a:rPr lang="en-US" sz="2100" dirty="0"/>
              <a:t>Eric </a:t>
            </a:r>
            <a:r>
              <a:rPr lang="en-US" sz="2100" dirty="0" err="1"/>
              <a:t>Mibuari</a:t>
            </a:r>
            <a:r>
              <a:rPr lang="en-US" sz="2100" dirty="0"/>
              <a:t> (AI/</a:t>
            </a:r>
            <a:r>
              <a:rPr lang="en-US" sz="2100" dirty="0" err="1"/>
              <a:t>EconCS</a:t>
            </a:r>
            <a:r>
              <a:rPr lang="en-US" sz="2100" dirty="0"/>
              <a:t>)</a:t>
            </a:r>
          </a:p>
          <a:p>
            <a:pPr>
              <a:spcBef>
                <a:spcPts val="176"/>
              </a:spcBef>
            </a:pPr>
            <a:endParaRPr lang="en-US" dirty="0"/>
          </a:p>
        </p:txBody>
      </p:sp>
      <p:sp>
        <p:nvSpPr>
          <p:cNvPr id="8" name="Content Placeholder 7"/>
          <p:cNvSpPr>
            <a:spLocks noGrp="1"/>
          </p:cNvSpPr>
          <p:nvPr>
            <p:ph sz="quarter" idx="4"/>
          </p:nvPr>
        </p:nvSpPr>
        <p:spPr>
          <a:xfrm>
            <a:off x="4645025" y="1213470"/>
            <a:ext cx="4266963" cy="3951288"/>
          </a:xfrm>
        </p:spPr>
        <p:txBody>
          <a:bodyPr/>
          <a:lstStyle/>
          <a:p>
            <a:pPr>
              <a:spcBef>
                <a:spcPts val="176"/>
              </a:spcBef>
            </a:pPr>
            <a:r>
              <a:rPr lang="en-US" sz="2100" dirty="0" err="1"/>
              <a:t>Mallesh</a:t>
            </a:r>
            <a:r>
              <a:rPr lang="en-US" sz="2100" dirty="0"/>
              <a:t> Pai (Econ)</a:t>
            </a:r>
          </a:p>
          <a:p>
            <a:pPr>
              <a:spcBef>
                <a:spcPts val="176"/>
              </a:spcBef>
            </a:pPr>
            <a:r>
              <a:rPr lang="en-US" sz="2100" dirty="0"/>
              <a:t>David Parkes (AI/</a:t>
            </a:r>
            <a:r>
              <a:rPr lang="en-US" sz="2100" dirty="0" err="1"/>
              <a:t>EconCS</a:t>
            </a:r>
            <a:r>
              <a:rPr lang="en-US" sz="2100" dirty="0"/>
              <a:t>)</a:t>
            </a:r>
          </a:p>
          <a:p>
            <a:pPr>
              <a:spcBef>
                <a:spcPts val="176"/>
              </a:spcBef>
            </a:pPr>
            <a:r>
              <a:rPr lang="en-US" sz="2100" dirty="0"/>
              <a:t>John Roemer </a:t>
            </a:r>
            <a:r>
              <a:rPr lang="en-US" sz="2100"/>
              <a:t>(Law/Econ)</a:t>
            </a:r>
            <a:endParaRPr lang="en-US" sz="2100" dirty="0"/>
          </a:p>
          <a:p>
            <a:pPr>
              <a:spcBef>
                <a:spcPts val="176"/>
              </a:spcBef>
            </a:pPr>
            <a:r>
              <a:rPr lang="en-US" sz="2100" dirty="0"/>
              <a:t>Aaron Roth (TCS/</a:t>
            </a:r>
            <a:r>
              <a:rPr lang="en-US" sz="2100" dirty="0" err="1"/>
              <a:t>EconCS</a:t>
            </a:r>
            <a:r>
              <a:rPr lang="en-US" sz="2100" dirty="0"/>
              <a:t>)</a:t>
            </a:r>
          </a:p>
          <a:p>
            <a:pPr>
              <a:spcBef>
                <a:spcPts val="176"/>
              </a:spcBef>
            </a:pPr>
            <a:r>
              <a:rPr lang="en-US" sz="2100" dirty="0" err="1"/>
              <a:t>Ronitt</a:t>
            </a:r>
            <a:r>
              <a:rPr lang="en-US" sz="2100" dirty="0"/>
              <a:t> </a:t>
            </a:r>
            <a:r>
              <a:rPr lang="en-US" sz="2100" dirty="0" err="1"/>
              <a:t>Rubinfeld</a:t>
            </a:r>
            <a:r>
              <a:rPr lang="en-US" sz="2100" dirty="0"/>
              <a:t> (TCS)</a:t>
            </a:r>
          </a:p>
          <a:p>
            <a:pPr>
              <a:spcBef>
                <a:spcPts val="176"/>
              </a:spcBef>
            </a:pPr>
            <a:r>
              <a:rPr lang="en-US" sz="2100" dirty="0"/>
              <a:t>Dhruv Sharma (FDIC)</a:t>
            </a:r>
          </a:p>
          <a:p>
            <a:pPr>
              <a:spcBef>
                <a:spcPts val="176"/>
              </a:spcBef>
            </a:pPr>
            <a:r>
              <a:rPr lang="en-US" sz="2100" dirty="0"/>
              <a:t>Megan Stevenson (HLS)</a:t>
            </a:r>
          </a:p>
          <a:p>
            <a:pPr>
              <a:spcBef>
                <a:spcPts val="176"/>
              </a:spcBef>
            </a:pPr>
            <a:r>
              <a:rPr lang="en-US" sz="2100" dirty="0"/>
              <a:t>Prasanna </a:t>
            </a:r>
            <a:r>
              <a:rPr lang="en-US" sz="2100" dirty="0" err="1"/>
              <a:t>Tambe</a:t>
            </a:r>
            <a:r>
              <a:rPr lang="en-US" sz="2100" dirty="0"/>
              <a:t> (</a:t>
            </a:r>
            <a:r>
              <a:rPr lang="en-US" sz="2100" dirty="0" err="1"/>
              <a:t>Manag</a:t>
            </a:r>
            <a:r>
              <a:rPr lang="en-US" sz="2100" dirty="0"/>
              <a:t> Sci)</a:t>
            </a:r>
          </a:p>
          <a:p>
            <a:pPr>
              <a:spcBef>
                <a:spcPts val="176"/>
              </a:spcBef>
            </a:pPr>
            <a:r>
              <a:rPr lang="en-US" sz="2100" dirty="0"/>
              <a:t>Berk </a:t>
            </a:r>
            <a:r>
              <a:rPr lang="en-US" sz="2100" dirty="0" err="1"/>
              <a:t>Ustun</a:t>
            </a:r>
            <a:r>
              <a:rPr lang="en-US" sz="2100" dirty="0"/>
              <a:t> (ML/FAT*)</a:t>
            </a:r>
          </a:p>
          <a:p>
            <a:pPr>
              <a:spcBef>
                <a:spcPts val="176"/>
              </a:spcBef>
            </a:pPr>
            <a:r>
              <a:rPr lang="en-US" sz="2100" dirty="0"/>
              <a:t>Suresh </a:t>
            </a:r>
            <a:r>
              <a:rPr lang="en-US" sz="2100" dirty="0" err="1"/>
              <a:t>Venkatasubramanian</a:t>
            </a:r>
            <a:r>
              <a:rPr lang="en-US" sz="2100" dirty="0"/>
              <a:t> (TCS/FAT*)</a:t>
            </a:r>
          </a:p>
          <a:p>
            <a:pPr>
              <a:spcBef>
                <a:spcPts val="176"/>
              </a:spcBef>
            </a:pPr>
            <a:r>
              <a:rPr lang="en-US" sz="2100" dirty="0"/>
              <a:t>Rakesh Vohra (Econ)</a:t>
            </a:r>
          </a:p>
          <a:p>
            <a:pPr>
              <a:spcBef>
                <a:spcPts val="176"/>
              </a:spcBef>
            </a:pPr>
            <a:r>
              <a:rPr lang="en-US" sz="2100" dirty="0"/>
              <a:t>Hao Wang (EE)</a:t>
            </a:r>
          </a:p>
          <a:p>
            <a:pPr>
              <a:spcBef>
                <a:spcPts val="176"/>
              </a:spcBef>
            </a:pPr>
            <a:r>
              <a:rPr lang="en-US" sz="2100" dirty="0"/>
              <a:t>Matt Weinberg (TCS/</a:t>
            </a:r>
            <a:r>
              <a:rPr lang="en-US" sz="2100" dirty="0" err="1"/>
              <a:t>EconCS</a:t>
            </a:r>
            <a:r>
              <a:rPr lang="en-US" sz="2100" dirty="0"/>
              <a:t>)</a:t>
            </a:r>
          </a:p>
          <a:p>
            <a:pPr>
              <a:spcBef>
                <a:spcPts val="176"/>
              </a:spcBef>
            </a:pPr>
            <a:r>
              <a:rPr lang="en-US" sz="2100" dirty="0"/>
              <a:t>Lindsey </a:t>
            </a:r>
            <a:r>
              <a:rPr lang="en-US" sz="2100" dirty="0" err="1"/>
              <a:t>Zuloaga</a:t>
            </a:r>
            <a:r>
              <a:rPr lang="en-US" sz="2100" dirty="0"/>
              <a:t> (</a:t>
            </a:r>
            <a:r>
              <a:rPr lang="en-US" sz="2100" dirty="0" err="1"/>
              <a:t>HireVue</a:t>
            </a:r>
            <a:r>
              <a:rPr lang="en-US" sz="2100" dirty="0"/>
              <a:t>)</a:t>
            </a:r>
          </a:p>
          <a:p>
            <a:pPr>
              <a:spcBef>
                <a:spcPts val="176"/>
              </a:spcBef>
            </a:pPr>
            <a:endParaRPr lang="en-US" dirty="0"/>
          </a:p>
        </p:txBody>
      </p:sp>
      <p:sp>
        <p:nvSpPr>
          <p:cNvPr id="5" name="Slide Number Placeholder 4"/>
          <p:cNvSpPr>
            <a:spLocks noGrp="1"/>
          </p:cNvSpPr>
          <p:nvPr>
            <p:ph type="sldNum" sz="quarter" idx="12"/>
          </p:nvPr>
        </p:nvSpPr>
        <p:spPr/>
        <p:txBody>
          <a:bodyPr/>
          <a:lstStyle/>
          <a:p>
            <a:pPr>
              <a:defRPr/>
            </a:pPr>
            <a:fld id="{E8B36A27-9449-4462-81EA-570726C2482B}" type="slidenum">
              <a:rPr lang="en-US" smtClean="0"/>
              <a:pPr>
                <a:defRPr/>
              </a:pPr>
              <a:t>2</a:t>
            </a:fld>
            <a:endParaRPr lang="en-US"/>
          </a:p>
        </p:txBody>
      </p:sp>
    </p:spTree>
    <p:extLst>
      <p:ext uri="{BB962C8B-B14F-4D97-AF65-F5344CB8AC3E}">
        <p14:creationId xmlns:p14="http://schemas.microsoft.com/office/powerpoint/2010/main" val="372183600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Outcomes (1 of 2)</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20</a:t>
            </a:fld>
            <a:endParaRPr lang="en-US"/>
          </a:p>
        </p:txBody>
      </p:sp>
      <p:sp>
        <p:nvSpPr>
          <p:cNvPr id="7" name="Content Placeholder 6">
            <a:extLst>
              <a:ext uri="{FF2B5EF4-FFF2-40B4-BE49-F238E27FC236}">
                <a16:creationId xmlns:a16="http://schemas.microsoft.com/office/drawing/2014/main" id="{2EAB25F3-4DDE-2B4C-9C61-05BCEE672B55}"/>
              </a:ext>
            </a:extLst>
          </p:cNvPr>
          <p:cNvSpPr>
            <a:spLocks noGrp="1"/>
          </p:cNvSpPr>
          <p:nvPr>
            <p:ph sz="half" idx="1"/>
          </p:nvPr>
        </p:nvSpPr>
        <p:spPr>
          <a:xfrm>
            <a:off x="457199" y="1600200"/>
            <a:ext cx="8229599" cy="4525963"/>
          </a:xfrm>
        </p:spPr>
        <p:txBody>
          <a:bodyPr/>
          <a:lstStyle/>
          <a:p>
            <a:r>
              <a:rPr lang="en-US" dirty="0"/>
              <a:t>“[because of feedback loops] in addition to good-faith guardrails based on expected effects, one </a:t>
            </a:r>
            <a:r>
              <a:rPr lang="en-US" i="1" dirty="0"/>
              <a:t>should also monitor and evaluate outcomes</a:t>
            </a:r>
            <a:r>
              <a:rPr lang="en-US" dirty="0"/>
              <a:t>. Thus, providing </a:t>
            </a:r>
            <a:r>
              <a:rPr lang="en-US" i="1" dirty="0"/>
              <a:t>ex ante </a:t>
            </a:r>
            <a:r>
              <a:rPr lang="en-US" dirty="0"/>
              <a:t>predictions is no less important than </a:t>
            </a:r>
            <a:r>
              <a:rPr lang="en-US" i="1" dirty="0"/>
              <a:t>ex post </a:t>
            </a:r>
            <a:r>
              <a:rPr lang="en-US" dirty="0"/>
              <a:t>evaluations for situations with feedback loops.”</a:t>
            </a:r>
          </a:p>
          <a:p>
            <a:endParaRPr lang="en-US" dirty="0"/>
          </a:p>
        </p:txBody>
      </p:sp>
    </p:spTree>
    <p:extLst>
      <p:ext uri="{BB962C8B-B14F-4D97-AF65-F5344CB8AC3E}">
        <p14:creationId xmlns:p14="http://schemas.microsoft.com/office/powerpoint/2010/main" val="3780484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Outcomes (2 of 2)</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21</a:t>
            </a:fld>
            <a:endParaRPr lang="en-US"/>
          </a:p>
        </p:txBody>
      </p:sp>
      <p:sp>
        <p:nvSpPr>
          <p:cNvPr id="7" name="Content Placeholder 6">
            <a:extLst>
              <a:ext uri="{FF2B5EF4-FFF2-40B4-BE49-F238E27FC236}">
                <a16:creationId xmlns:a16="http://schemas.microsoft.com/office/drawing/2014/main" id="{2EAB25F3-4DDE-2B4C-9C61-05BCEE672B55}"/>
              </a:ext>
            </a:extLst>
          </p:cNvPr>
          <p:cNvSpPr>
            <a:spLocks noGrp="1"/>
          </p:cNvSpPr>
          <p:nvPr>
            <p:ph sz="half" idx="1"/>
          </p:nvPr>
        </p:nvSpPr>
        <p:spPr>
          <a:xfrm>
            <a:off x="369517" y="1284549"/>
            <a:ext cx="8229599" cy="4525963"/>
          </a:xfrm>
        </p:spPr>
        <p:txBody>
          <a:bodyPr/>
          <a:lstStyle/>
          <a:p>
            <a:r>
              <a:rPr lang="en-US" dirty="0"/>
              <a:t>“… a fundamental tension between attractive fairness properties… Someone’s notion of fairness will be violated and tradeoffs need to be made... These results do not negate the need for improved algorithms. On the contrary, they underscore the need for informed discussion about fairness criteria and algorithmic approaches, tailored to a given domain. </a:t>
            </a:r>
          </a:p>
        </p:txBody>
      </p:sp>
    </p:spTree>
    <p:extLst>
      <p:ext uri="{BB962C8B-B14F-4D97-AF65-F5344CB8AC3E}">
        <p14:creationId xmlns:p14="http://schemas.microsoft.com/office/powerpoint/2010/main" val="89276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Outcomes (2 of 2)</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22</a:t>
            </a:fld>
            <a:endParaRPr lang="en-US"/>
          </a:p>
        </p:txBody>
      </p:sp>
      <p:sp>
        <p:nvSpPr>
          <p:cNvPr id="7" name="Content Placeholder 6">
            <a:extLst>
              <a:ext uri="{FF2B5EF4-FFF2-40B4-BE49-F238E27FC236}">
                <a16:creationId xmlns:a16="http://schemas.microsoft.com/office/drawing/2014/main" id="{2EAB25F3-4DDE-2B4C-9C61-05BCEE672B55}"/>
              </a:ext>
            </a:extLst>
          </p:cNvPr>
          <p:cNvSpPr>
            <a:spLocks noGrp="1"/>
          </p:cNvSpPr>
          <p:nvPr>
            <p:ph sz="half" idx="1"/>
          </p:nvPr>
        </p:nvSpPr>
        <p:spPr>
          <a:xfrm>
            <a:off x="369517" y="1284549"/>
            <a:ext cx="8229599" cy="4525963"/>
          </a:xfrm>
        </p:spPr>
        <p:txBody>
          <a:bodyPr/>
          <a:lstStyle/>
          <a:p>
            <a:r>
              <a:rPr lang="en-US" dirty="0"/>
              <a:t>“</a:t>
            </a:r>
            <a:r>
              <a:rPr lang="en-US" dirty="0">
                <a:solidFill>
                  <a:schemeClr val="bg2">
                    <a:lumMod val="75000"/>
                  </a:schemeClr>
                </a:solidFill>
              </a:rPr>
              <a:t>… a fundamental tension between attractive fairness properties… Someone’s notion of fairness will be violated and tradeoffs need to be made... These results do not negate the need for improved algorithms. On the contrary, they underscore the need for informed discussion about fairness criteria and algorithmic approaches, tailored to a given domain. </a:t>
            </a:r>
            <a:r>
              <a:rPr lang="en-US" dirty="0"/>
              <a:t>Also, these impossibility results are not about algorithms, </a:t>
            </a:r>
            <a:r>
              <a:rPr lang="en-US" i="1" dirty="0"/>
              <a:t>per se</a:t>
            </a:r>
            <a:r>
              <a:rPr lang="en-US" dirty="0"/>
              <a:t>. Rather, they describe a feature of any decision process, including one that is executed entirely by humans.”</a:t>
            </a:r>
          </a:p>
        </p:txBody>
      </p:sp>
    </p:spTree>
    <p:extLst>
      <p:ext uri="{BB962C8B-B14F-4D97-AF65-F5344CB8AC3E}">
        <p14:creationId xmlns:p14="http://schemas.microsoft.com/office/powerpoint/2010/main" val="303124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90183"/>
            <a:ext cx="8686800" cy="1143000"/>
          </a:xfrm>
        </p:spPr>
        <p:txBody>
          <a:bodyPr/>
          <a:lstStyle/>
          <a:p>
            <a:r>
              <a:rPr lang="en-US" dirty="0"/>
              <a:t>Regulation and Monitoring (1 of 2)</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23</a:t>
            </a:fld>
            <a:endParaRPr lang="en-US"/>
          </a:p>
        </p:txBody>
      </p:sp>
      <p:sp>
        <p:nvSpPr>
          <p:cNvPr id="7" name="Content Placeholder 6">
            <a:extLst>
              <a:ext uri="{FF2B5EF4-FFF2-40B4-BE49-F238E27FC236}">
                <a16:creationId xmlns:a16="http://schemas.microsoft.com/office/drawing/2014/main" id="{2EAB25F3-4DDE-2B4C-9C61-05BCEE672B55}"/>
              </a:ext>
            </a:extLst>
          </p:cNvPr>
          <p:cNvSpPr>
            <a:spLocks noGrp="1"/>
          </p:cNvSpPr>
          <p:nvPr>
            <p:ph sz="half" idx="1"/>
          </p:nvPr>
        </p:nvSpPr>
        <p:spPr>
          <a:xfrm>
            <a:off x="228598" y="915498"/>
            <a:ext cx="8561541" cy="4525963"/>
          </a:xfrm>
        </p:spPr>
        <p:txBody>
          <a:bodyPr/>
          <a:lstStyle/>
          <a:p>
            <a:r>
              <a:rPr lang="en-US" dirty="0"/>
              <a:t>“Effective regulation requires the ability to observe the behavior of algorithmic systems, including decentralized systems involving algorithms and people. … facilitates evaluation, improvement (including “de-biasing”), and auditing. … [but] transparency can conflict with privacy considerations, hinder innovation, and otherwise change behavior. </a:t>
            </a:r>
          </a:p>
        </p:txBody>
      </p:sp>
    </p:spTree>
    <p:extLst>
      <p:ext uri="{BB962C8B-B14F-4D97-AF65-F5344CB8AC3E}">
        <p14:creationId xmlns:p14="http://schemas.microsoft.com/office/powerpoint/2010/main" val="9857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90183"/>
            <a:ext cx="8686800" cy="1143000"/>
          </a:xfrm>
        </p:spPr>
        <p:txBody>
          <a:bodyPr/>
          <a:lstStyle/>
          <a:p>
            <a:r>
              <a:rPr lang="en-US" dirty="0"/>
              <a:t>Regulation and Monitoring (2 of 2)</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24</a:t>
            </a:fld>
            <a:endParaRPr lang="en-US"/>
          </a:p>
        </p:txBody>
      </p:sp>
      <p:sp>
        <p:nvSpPr>
          <p:cNvPr id="7" name="Content Placeholder 6">
            <a:extLst>
              <a:ext uri="{FF2B5EF4-FFF2-40B4-BE49-F238E27FC236}">
                <a16:creationId xmlns:a16="http://schemas.microsoft.com/office/drawing/2014/main" id="{2EAB25F3-4DDE-2B4C-9C61-05BCEE672B55}"/>
              </a:ext>
            </a:extLst>
          </p:cNvPr>
          <p:cNvSpPr>
            <a:spLocks noGrp="1"/>
          </p:cNvSpPr>
          <p:nvPr>
            <p:ph sz="half" idx="1"/>
          </p:nvPr>
        </p:nvSpPr>
        <p:spPr>
          <a:xfrm>
            <a:off x="228598" y="915498"/>
            <a:ext cx="8561541" cy="4525963"/>
          </a:xfrm>
        </p:spPr>
        <p:txBody>
          <a:bodyPr/>
          <a:lstStyle/>
          <a:p>
            <a:r>
              <a:rPr lang="en-US" dirty="0"/>
              <a:t>“</a:t>
            </a:r>
            <a:r>
              <a:rPr lang="en-US" dirty="0">
                <a:solidFill>
                  <a:schemeClr val="bg2">
                    <a:lumMod val="75000"/>
                  </a:schemeClr>
                </a:solidFill>
              </a:rPr>
              <a:t>Effective regulation requires the ability to observe the behavior of algorithmic systems, including decentralized systems involving algorithms and people. … facilitates evaluation, improvement (including “de-biasing”), and auditing. … [but] transparency can conflict with privacy considerations, hinder innovation, and otherwise change behavior. </a:t>
            </a:r>
            <a:r>
              <a:rPr lang="en-US" dirty="0"/>
              <a:t>Another challenge is that the disruption of traditional organizational forms by platforms (e.g., taxis, hotels, headhunting firms) has dispersed decision making. Who is responsible for ensuring compliance on these platforms, and how can this be achieved?” </a:t>
            </a:r>
          </a:p>
        </p:txBody>
      </p:sp>
    </p:spTree>
    <p:extLst>
      <p:ext uri="{BB962C8B-B14F-4D97-AF65-F5344CB8AC3E}">
        <p14:creationId xmlns:p14="http://schemas.microsoft.com/office/powerpoint/2010/main" val="290658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and Workforce Implications</a:t>
            </a:r>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25</a:t>
            </a:fld>
            <a:endParaRPr lang="en-US"/>
          </a:p>
        </p:txBody>
      </p:sp>
      <p:sp>
        <p:nvSpPr>
          <p:cNvPr id="7" name="Content Placeholder 6">
            <a:extLst>
              <a:ext uri="{FF2B5EF4-FFF2-40B4-BE49-F238E27FC236}">
                <a16:creationId xmlns:a16="http://schemas.microsoft.com/office/drawing/2014/main" id="{2EAB25F3-4DDE-2B4C-9C61-05BCEE672B55}"/>
              </a:ext>
            </a:extLst>
          </p:cNvPr>
          <p:cNvSpPr>
            <a:spLocks noGrp="1"/>
          </p:cNvSpPr>
          <p:nvPr>
            <p:ph sz="half" idx="1"/>
          </p:nvPr>
        </p:nvSpPr>
        <p:spPr>
          <a:xfrm>
            <a:off x="156575" y="1719262"/>
            <a:ext cx="8830850" cy="4525963"/>
          </a:xfrm>
        </p:spPr>
        <p:txBody>
          <a:bodyPr/>
          <a:lstStyle/>
          <a:p>
            <a:r>
              <a:rPr lang="en-US" i="1" dirty="0"/>
              <a:t>“What should judges know about machine learning and statistics? What should software engineers learn about ethical implications of their technologies in various applications? </a:t>
            </a:r>
            <a:r>
              <a:rPr lang="en-US" dirty="0"/>
              <a:t>There are also implications for the interdisciplinarity of experts needed to guide this issue (e.g., in setting a research agenda). What is the relationship between domain and technical expertise in thinking about these issues? How should domain expertise and technical expertise be organized: within the same person or across several different experts?” </a:t>
            </a:r>
          </a:p>
        </p:txBody>
      </p:sp>
    </p:spTree>
    <p:extLst>
      <p:ext uri="{BB962C8B-B14F-4D97-AF65-F5344CB8AC3E}">
        <p14:creationId xmlns:p14="http://schemas.microsoft.com/office/powerpoint/2010/main" val="190305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Research</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26</a:t>
            </a:fld>
            <a:endParaRPr lang="en-US"/>
          </a:p>
        </p:txBody>
      </p:sp>
      <p:sp>
        <p:nvSpPr>
          <p:cNvPr id="7" name="Content Placeholder 6">
            <a:extLst>
              <a:ext uri="{FF2B5EF4-FFF2-40B4-BE49-F238E27FC236}">
                <a16:creationId xmlns:a16="http://schemas.microsoft.com/office/drawing/2014/main" id="{2EAB25F3-4DDE-2B4C-9C61-05BCEE672B55}"/>
              </a:ext>
            </a:extLst>
          </p:cNvPr>
          <p:cNvSpPr>
            <a:spLocks noGrp="1"/>
          </p:cNvSpPr>
          <p:nvPr>
            <p:ph sz="half" idx="1"/>
          </p:nvPr>
        </p:nvSpPr>
        <p:spPr>
          <a:xfrm>
            <a:off x="319412" y="1324627"/>
            <a:ext cx="8229599" cy="4525963"/>
          </a:xfrm>
        </p:spPr>
        <p:txBody>
          <a:bodyPr/>
          <a:lstStyle/>
          <a:p>
            <a:r>
              <a:rPr lang="en-US" dirty="0"/>
              <a:t>“... a lot of work is happening around the various concrete definitions that have been proposed — even though practitioners may find some or even much of this theoretical algorithmic work misguided. </a:t>
            </a:r>
          </a:p>
        </p:txBody>
      </p:sp>
    </p:spTree>
    <p:extLst>
      <p:ext uri="{BB962C8B-B14F-4D97-AF65-F5344CB8AC3E}">
        <p14:creationId xmlns:p14="http://schemas.microsoft.com/office/powerpoint/2010/main" val="4047460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Research</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27</a:t>
            </a:fld>
            <a:endParaRPr lang="en-US"/>
          </a:p>
        </p:txBody>
      </p:sp>
      <p:sp>
        <p:nvSpPr>
          <p:cNvPr id="7" name="Content Placeholder 6">
            <a:extLst>
              <a:ext uri="{FF2B5EF4-FFF2-40B4-BE49-F238E27FC236}">
                <a16:creationId xmlns:a16="http://schemas.microsoft.com/office/drawing/2014/main" id="{2EAB25F3-4DDE-2B4C-9C61-05BCEE672B55}"/>
              </a:ext>
            </a:extLst>
          </p:cNvPr>
          <p:cNvSpPr>
            <a:spLocks noGrp="1"/>
          </p:cNvSpPr>
          <p:nvPr>
            <p:ph sz="half" idx="1"/>
          </p:nvPr>
        </p:nvSpPr>
        <p:spPr>
          <a:xfrm>
            <a:off x="319412" y="1324627"/>
            <a:ext cx="8229599" cy="4525963"/>
          </a:xfrm>
        </p:spPr>
        <p:txBody>
          <a:bodyPr/>
          <a:lstStyle/>
          <a:p>
            <a:r>
              <a:rPr lang="en-US" dirty="0">
                <a:solidFill>
                  <a:schemeClr val="bg2">
                    <a:lumMod val="75000"/>
                  </a:schemeClr>
                </a:solidFill>
              </a:rPr>
              <a:t>“... a lot of work is happening around the various concrete definitions that have been proposed — even though practitioners may find some or even much of this theoretical algorithmic work misguided. </a:t>
            </a:r>
            <a:r>
              <a:rPr lang="en-US" dirty="0"/>
              <a:t>How to promote cross-field conversations so that researchers with both domain (moral philosophy, economics, sociology, legal scholarship) and technical expertise can help others to find the right way to think about different properties, and even identify if there are dozens of properties whose desirability is not unanimously agreed upon?”</a:t>
            </a:r>
          </a:p>
        </p:txBody>
      </p:sp>
    </p:spTree>
    <p:extLst>
      <p:ext uri="{BB962C8B-B14F-4D97-AF65-F5344CB8AC3E}">
        <p14:creationId xmlns:p14="http://schemas.microsoft.com/office/powerpoint/2010/main" val="2711559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9165"/>
            <a:ext cx="8229600" cy="1143000"/>
          </a:xfrm>
        </p:spPr>
        <p:txBody>
          <a:bodyPr/>
          <a:lstStyle/>
          <a:p>
            <a:r>
              <a:rPr lang="en-US" dirty="0"/>
              <a:t>Broader Considerations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28</a:t>
            </a:fld>
            <a:endParaRPr lang="en-US"/>
          </a:p>
        </p:txBody>
      </p:sp>
      <p:sp>
        <p:nvSpPr>
          <p:cNvPr id="7" name="Content Placeholder 6">
            <a:extLst>
              <a:ext uri="{FF2B5EF4-FFF2-40B4-BE49-F238E27FC236}">
                <a16:creationId xmlns:a16="http://schemas.microsoft.com/office/drawing/2014/main" id="{2EAB25F3-4DDE-2B4C-9C61-05BCEE672B55}"/>
              </a:ext>
            </a:extLst>
          </p:cNvPr>
          <p:cNvSpPr>
            <a:spLocks noGrp="1"/>
          </p:cNvSpPr>
          <p:nvPr>
            <p:ph sz="half" idx="1"/>
          </p:nvPr>
        </p:nvSpPr>
        <p:spPr>
          <a:xfrm>
            <a:off x="328807" y="1353909"/>
            <a:ext cx="8627303" cy="4525963"/>
          </a:xfrm>
        </p:spPr>
        <p:txBody>
          <a:bodyPr/>
          <a:lstStyle/>
          <a:p>
            <a:r>
              <a:rPr lang="en-US" dirty="0"/>
              <a:t>“some discussion went to concerns about academic credit and how the status quo may guide away from applied work, noting also that the context of more applied work can be helpful in attracting more diverse students</a:t>
            </a:r>
          </a:p>
        </p:txBody>
      </p:sp>
    </p:spTree>
    <p:extLst>
      <p:ext uri="{BB962C8B-B14F-4D97-AF65-F5344CB8AC3E}">
        <p14:creationId xmlns:p14="http://schemas.microsoft.com/office/powerpoint/2010/main" val="150145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9165"/>
            <a:ext cx="8229600" cy="1143000"/>
          </a:xfrm>
        </p:spPr>
        <p:txBody>
          <a:bodyPr/>
          <a:lstStyle/>
          <a:p>
            <a:r>
              <a:rPr lang="en-US" dirty="0"/>
              <a:t>Broader Considerations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29</a:t>
            </a:fld>
            <a:endParaRPr lang="en-US"/>
          </a:p>
        </p:txBody>
      </p:sp>
      <p:sp>
        <p:nvSpPr>
          <p:cNvPr id="7" name="Content Placeholder 6">
            <a:extLst>
              <a:ext uri="{FF2B5EF4-FFF2-40B4-BE49-F238E27FC236}">
                <a16:creationId xmlns:a16="http://schemas.microsoft.com/office/drawing/2014/main" id="{2EAB25F3-4DDE-2B4C-9C61-05BCEE672B55}"/>
              </a:ext>
            </a:extLst>
          </p:cNvPr>
          <p:cNvSpPr>
            <a:spLocks noGrp="1"/>
          </p:cNvSpPr>
          <p:nvPr>
            <p:ph sz="half" idx="1"/>
          </p:nvPr>
        </p:nvSpPr>
        <p:spPr>
          <a:xfrm>
            <a:off x="328807" y="1353909"/>
            <a:ext cx="8627303" cy="4525963"/>
          </a:xfrm>
        </p:spPr>
        <p:txBody>
          <a:bodyPr/>
          <a:lstStyle/>
          <a:p>
            <a:r>
              <a:rPr lang="en-US" dirty="0">
                <a:solidFill>
                  <a:schemeClr val="bg2">
                    <a:lumMod val="75000"/>
                  </a:schemeClr>
                </a:solidFill>
              </a:rPr>
              <a:t>“some discussion went to concerns about academic credit and how the status quo may guide away from applied work, noting also that the context of more applied work can be helpful in attracting more diverse students </a:t>
            </a:r>
            <a:br>
              <a:rPr lang="en-US" dirty="0"/>
            </a:br>
            <a:r>
              <a:rPr lang="en-US" dirty="0"/>
              <a:t>… the research community may ‘narrow frame’ the issues under consideration. e.g., selecting from applicants those most qualified to perform a certain function is not the same as guaranteeing that the applicant pool includes those who might otherwise be too disadvantaged to compete.”</a:t>
            </a:r>
          </a:p>
        </p:txBody>
      </p:sp>
    </p:spTree>
    <p:extLst>
      <p:ext uri="{BB962C8B-B14F-4D97-AF65-F5344CB8AC3E}">
        <p14:creationId xmlns:p14="http://schemas.microsoft.com/office/powerpoint/2010/main" val="391694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F0B6-C156-6D46-ADAE-CB30821FBB62}"/>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C1A9F381-E7A6-1D40-9872-1D3921CC2F69}"/>
              </a:ext>
            </a:extLst>
          </p:cNvPr>
          <p:cNvSpPr>
            <a:spLocks noGrp="1"/>
          </p:cNvSpPr>
          <p:nvPr>
            <p:ph sz="half" idx="2"/>
          </p:nvPr>
        </p:nvSpPr>
        <p:spPr>
          <a:xfrm>
            <a:off x="457201" y="972376"/>
            <a:ext cx="8229599" cy="3951288"/>
          </a:xfrm>
        </p:spPr>
        <p:txBody>
          <a:bodyPr/>
          <a:lstStyle/>
          <a:p>
            <a:r>
              <a:rPr lang="en-US" dirty="0"/>
              <a:t>The workshop discussed methods to ensure economic fairness in a data-driven world. Participants were asked to identify and frame what they thought were the most pressing issues and to outline some concrete problems</a:t>
            </a:r>
          </a:p>
        </p:txBody>
      </p:sp>
      <p:sp>
        <p:nvSpPr>
          <p:cNvPr id="7" name="Footer Placeholder 6">
            <a:extLst>
              <a:ext uri="{FF2B5EF4-FFF2-40B4-BE49-F238E27FC236}">
                <a16:creationId xmlns:a16="http://schemas.microsoft.com/office/drawing/2014/main" id="{A69BEF7C-D036-8645-B880-9462B6E62C58}"/>
              </a:ext>
            </a:extLst>
          </p:cNvPr>
          <p:cNvSpPr>
            <a:spLocks noGrp="1"/>
          </p:cNvSpPr>
          <p:nvPr>
            <p:ph type="ftr" sz="quarter" idx="11"/>
          </p:nvPr>
        </p:nvSpPr>
        <p:spPr/>
        <p:txBody>
          <a:bodyPr/>
          <a:lstStyle/>
          <a:p>
            <a:pPr>
              <a:defRPr/>
            </a:pPr>
            <a:endParaRPr lang="en-US"/>
          </a:p>
        </p:txBody>
      </p:sp>
      <p:sp>
        <p:nvSpPr>
          <p:cNvPr id="8" name="Slide Number Placeholder 7">
            <a:extLst>
              <a:ext uri="{FF2B5EF4-FFF2-40B4-BE49-F238E27FC236}">
                <a16:creationId xmlns:a16="http://schemas.microsoft.com/office/drawing/2014/main" id="{5FE4B45D-5D7E-0246-BB65-8305B207F919}"/>
              </a:ext>
            </a:extLst>
          </p:cNvPr>
          <p:cNvSpPr>
            <a:spLocks noGrp="1"/>
          </p:cNvSpPr>
          <p:nvPr>
            <p:ph type="sldNum" sz="quarter" idx="12"/>
          </p:nvPr>
        </p:nvSpPr>
        <p:spPr/>
        <p:txBody>
          <a:bodyPr/>
          <a:lstStyle/>
          <a:p>
            <a:pPr>
              <a:defRPr/>
            </a:pPr>
            <a:fld id="{283196AB-DD0D-478B-98A3-FF0B25D95598}" type="slidenum">
              <a:rPr lang="en-US" smtClean="0"/>
              <a:pPr>
                <a:defRPr/>
              </a:pPr>
              <a:t>3</a:t>
            </a:fld>
            <a:endParaRPr lang="en-US"/>
          </a:p>
        </p:txBody>
      </p:sp>
      <p:sp>
        <p:nvSpPr>
          <p:cNvPr id="9" name="Content Placeholder 3">
            <a:extLst>
              <a:ext uri="{FF2B5EF4-FFF2-40B4-BE49-F238E27FC236}">
                <a16:creationId xmlns:a16="http://schemas.microsoft.com/office/drawing/2014/main" id="{9DADCBEC-C917-904F-9B2B-F465FCC305E8}"/>
              </a:ext>
            </a:extLst>
          </p:cNvPr>
          <p:cNvSpPr txBox="1">
            <a:spLocks/>
          </p:cNvSpPr>
          <p:nvPr/>
        </p:nvSpPr>
        <p:spPr bwMode="auto">
          <a:xfrm>
            <a:off x="3124200" y="5369012"/>
            <a:ext cx="8229599"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ea typeface="ＭＳ Ｐゴシック" charset="-128"/>
              </a:defRPr>
            </a:lvl6pPr>
            <a:lvl7pPr marL="2971800" indent="-228600" algn="l" rtl="0" fontAlgn="base">
              <a:spcBef>
                <a:spcPct val="20000"/>
              </a:spcBef>
              <a:spcAft>
                <a:spcPct val="0"/>
              </a:spcAft>
              <a:buChar char="»"/>
              <a:defRPr sz="1600">
                <a:solidFill>
                  <a:schemeClr val="tx1"/>
                </a:solidFill>
                <a:latin typeface="+mn-lt"/>
                <a:ea typeface="ＭＳ Ｐゴシック" charset="-128"/>
              </a:defRPr>
            </a:lvl7pPr>
            <a:lvl8pPr marL="3429000" indent="-228600" algn="l" rtl="0" fontAlgn="base">
              <a:spcBef>
                <a:spcPct val="20000"/>
              </a:spcBef>
              <a:spcAft>
                <a:spcPct val="0"/>
              </a:spcAft>
              <a:buChar char="»"/>
              <a:defRPr sz="1600">
                <a:solidFill>
                  <a:schemeClr val="tx1"/>
                </a:solidFill>
                <a:latin typeface="+mn-lt"/>
                <a:ea typeface="ＭＳ Ｐゴシック" charset="-128"/>
              </a:defRPr>
            </a:lvl8pPr>
            <a:lvl9pPr marL="3886200" indent="-228600" algn="l" rtl="0" fontAlgn="base">
              <a:spcBef>
                <a:spcPct val="20000"/>
              </a:spcBef>
              <a:spcAft>
                <a:spcPct val="0"/>
              </a:spcAft>
              <a:buChar char="»"/>
              <a:defRPr sz="1600">
                <a:solidFill>
                  <a:schemeClr val="tx1"/>
                </a:solidFill>
                <a:latin typeface="+mn-lt"/>
                <a:ea typeface="ＭＳ Ｐゴシック" charset="-128"/>
              </a:defRPr>
            </a:lvl9pPr>
          </a:lstStyle>
          <a:p>
            <a:pPr marL="0" indent="0">
              <a:buNone/>
            </a:pPr>
            <a:r>
              <a:rPr lang="en-US" sz="3800" kern="0" dirty="0"/>
              <a:t>We had fun!</a:t>
            </a:r>
          </a:p>
        </p:txBody>
      </p:sp>
    </p:spTree>
    <p:extLst>
      <p:ext uri="{BB962C8B-B14F-4D97-AF65-F5344CB8AC3E}">
        <p14:creationId xmlns:p14="http://schemas.microsoft.com/office/powerpoint/2010/main" val="14024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8BDD-566F-FB48-9AB4-353AC2AEE03F}"/>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733A14AF-AD01-D349-A056-60617AE229F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32BF66E-CC72-624A-8567-FAA842AA35D3}"/>
              </a:ext>
            </a:extLst>
          </p:cNvPr>
          <p:cNvSpPr>
            <a:spLocks noGrp="1"/>
          </p:cNvSpPr>
          <p:nvPr>
            <p:ph type="sldNum" sz="quarter" idx="12"/>
          </p:nvPr>
        </p:nvSpPr>
        <p:spPr/>
        <p:txBody>
          <a:bodyPr/>
          <a:lstStyle/>
          <a:p>
            <a:pPr>
              <a:defRPr/>
            </a:pPr>
            <a:fld id="{E8B36A27-9449-4462-81EA-570726C2482B}" type="slidenum">
              <a:rPr lang="en-US" smtClean="0"/>
              <a:pPr>
                <a:defRPr/>
              </a:pPr>
              <a:t>4</a:t>
            </a:fld>
            <a:endParaRPr lang="en-US"/>
          </a:p>
        </p:txBody>
      </p:sp>
      <p:pic>
        <p:nvPicPr>
          <p:cNvPr id="11" name="Content Placeholder 10" descr="A screenshot of a cell phone&#10;&#10;Description automatically generated">
            <a:extLst>
              <a:ext uri="{FF2B5EF4-FFF2-40B4-BE49-F238E27FC236}">
                <a16:creationId xmlns:a16="http://schemas.microsoft.com/office/drawing/2014/main" id="{F575F689-6B01-6F44-961B-D559E3215140}"/>
              </a:ext>
            </a:extLst>
          </p:cNvPr>
          <p:cNvPicPr>
            <a:picLocks noGrp="1" noChangeAspect="1"/>
          </p:cNvPicPr>
          <p:nvPr>
            <p:ph idx="1"/>
          </p:nvPr>
        </p:nvPicPr>
        <p:blipFill>
          <a:blip r:embed="rId2"/>
          <a:stretch>
            <a:fillRect/>
          </a:stretch>
        </p:blipFill>
        <p:spPr>
          <a:xfrm>
            <a:off x="56218" y="1074173"/>
            <a:ext cx="9031564" cy="5171052"/>
          </a:xfrm>
        </p:spPr>
      </p:pic>
    </p:spTree>
    <p:extLst>
      <p:ext uri="{BB962C8B-B14F-4D97-AF65-F5344CB8AC3E}">
        <p14:creationId xmlns:p14="http://schemas.microsoft.com/office/powerpoint/2010/main" val="357578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D975-4C77-5C4F-9F10-FBD5FAD1405E}"/>
              </a:ext>
            </a:extLst>
          </p:cNvPr>
          <p:cNvSpPr>
            <a:spLocks noGrp="1"/>
          </p:cNvSpPr>
          <p:nvPr>
            <p:ph type="title"/>
          </p:nvPr>
        </p:nvSpPr>
        <p:spPr/>
        <p:txBody>
          <a:bodyPr/>
          <a:lstStyle/>
          <a:p>
            <a:endParaRPr lang="en-US"/>
          </a:p>
        </p:txBody>
      </p:sp>
      <p:pic>
        <p:nvPicPr>
          <p:cNvPr id="7" name="Content Placeholder 6" descr="A screenshot of a cell phone&#10;&#10;Description automatically generated">
            <a:extLst>
              <a:ext uri="{FF2B5EF4-FFF2-40B4-BE49-F238E27FC236}">
                <a16:creationId xmlns:a16="http://schemas.microsoft.com/office/drawing/2014/main" id="{D9D45DBB-448A-F445-A597-EF19B6D0E2A5}"/>
              </a:ext>
            </a:extLst>
          </p:cNvPr>
          <p:cNvPicPr>
            <a:picLocks noGrp="1" noChangeAspect="1"/>
          </p:cNvPicPr>
          <p:nvPr>
            <p:ph idx="1"/>
          </p:nvPr>
        </p:nvPicPr>
        <p:blipFill>
          <a:blip r:embed="rId2"/>
          <a:stretch>
            <a:fillRect/>
          </a:stretch>
        </p:blipFill>
        <p:spPr>
          <a:xfrm>
            <a:off x="30643" y="1615858"/>
            <a:ext cx="9082714" cy="4494646"/>
          </a:xfrm>
        </p:spPr>
      </p:pic>
      <p:sp>
        <p:nvSpPr>
          <p:cNvPr id="4" name="Footer Placeholder 3">
            <a:extLst>
              <a:ext uri="{FF2B5EF4-FFF2-40B4-BE49-F238E27FC236}">
                <a16:creationId xmlns:a16="http://schemas.microsoft.com/office/drawing/2014/main" id="{CF699983-D355-5A44-8B41-5C2197165D97}"/>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85A7AB2-1E63-F040-8941-76C043CB4BA9}"/>
              </a:ext>
            </a:extLst>
          </p:cNvPr>
          <p:cNvSpPr>
            <a:spLocks noGrp="1"/>
          </p:cNvSpPr>
          <p:nvPr>
            <p:ph type="sldNum" sz="quarter" idx="12"/>
          </p:nvPr>
        </p:nvSpPr>
        <p:spPr/>
        <p:txBody>
          <a:bodyPr/>
          <a:lstStyle/>
          <a:p>
            <a:pPr>
              <a:defRPr/>
            </a:pPr>
            <a:fld id="{E8B36A27-9449-4462-81EA-570726C2482B}" type="slidenum">
              <a:rPr lang="en-US" smtClean="0"/>
              <a:pPr>
                <a:defRPr/>
              </a:pPr>
              <a:t>5</a:t>
            </a:fld>
            <a:endParaRPr lang="en-US"/>
          </a:p>
        </p:txBody>
      </p:sp>
    </p:spTree>
    <p:extLst>
      <p:ext uri="{BB962C8B-B14F-4D97-AF65-F5344CB8AC3E}">
        <p14:creationId xmlns:p14="http://schemas.microsoft.com/office/powerpoint/2010/main" val="148891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C676-6D60-4A4C-975E-73F819DD6FE5}"/>
              </a:ext>
            </a:extLst>
          </p:cNvPr>
          <p:cNvSpPr>
            <a:spLocks noGrp="1"/>
          </p:cNvSpPr>
          <p:nvPr>
            <p:ph type="title"/>
          </p:nvPr>
        </p:nvSpPr>
        <p:spPr/>
        <p:txBody>
          <a:bodyPr/>
          <a:lstStyle/>
          <a:p>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id="{11F9BCCE-9347-C446-AE4F-ECB4850B554C}"/>
              </a:ext>
            </a:extLst>
          </p:cNvPr>
          <p:cNvPicPr>
            <a:picLocks noGrp="1" noChangeAspect="1"/>
          </p:cNvPicPr>
          <p:nvPr>
            <p:ph idx="1"/>
          </p:nvPr>
        </p:nvPicPr>
        <p:blipFill>
          <a:blip r:embed="rId2"/>
          <a:stretch>
            <a:fillRect/>
          </a:stretch>
        </p:blipFill>
        <p:spPr>
          <a:xfrm>
            <a:off x="-25052" y="1028956"/>
            <a:ext cx="9144000" cy="5668452"/>
          </a:xfrm>
        </p:spPr>
      </p:pic>
      <p:sp>
        <p:nvSpPr>
          <p:cNvPr id="4" name="Footer Placeholder 3">
            <a:extLst>
              <a:ext uri="{FF2B5EF4-FFF2-40B4-BE49-F238E27FC236}">
                <a16:creationId xmlns:a16="http://schemas.microsoft.com/office/drawing/2014/main" id="{D52DAA50-DB30-B147-B595-75A53BB1350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3D9BB0EA-FBAD-1843-B924-20630DC94D0E}"/>
              </a:ext>
            </a:extLst>
          </p:cNvPr>
          <p:cNvSpPr>
            <a:spLocks noGrp="1"/>
          </p:cNvSpPr>
          <p:nvPr>
            <p:ph type="sldNum" sz="quarter" idx="12"/>
          </p:nvPr>
        </p:nvSpPr>
        <p:spPr/>
        <p:txBody>
          <a:bodyPr/>
          <a:lstStyle/>
          <a:p>
            <a:pPr>
              <a:defRPr/>
            </a:pPr>
            <a:fld id="{E8B36A27-9449-4462-81EA-570726C2482B}" type="slidenum">
              <a:rPr lang="en-US" smtClean="0"/>
              <a:pPr>
                <a:defRPr/>
              </a:pPr>
              <a:t>6</a:t>
            </a:fld>
            <a:endParaRPr lang="en-US"/>
          </a:p>
        </p:txBody>
      </p:sp>
    </p:spTree>
    <p:extLst>
      <p:ext uri="{BB962C8B-B14F-4D97-AF65-F5344CB8AC3E}">
        <p14:creationId xmlns:p14="http://schemas.microsoft.com/office/powerpoint/2010/main" val="375075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069E-134D-EF44-B26A-56DA8C177A84}"/>
              </a:ext>
            </a:extLst>
          </p:cNvPr>
          <p:cNvSpPr>
            <a:spLocks noGrp="1"/>
          </p:cNvSpPr>
          <p:nvPr>
            <p:ph type="title"/>
          </p:nvPr>
        </p:nvSpPr>
        <p:spPr/>
        <p:txBody>
          <a:bodyPr/>
          <a:lstStyle/>
          <a:p>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id="{285BAA23-EDF1-094A-8376-22A3E996122B}"/>
              </a:ext>
            </a:extLst>
          </p:cNvPr>
          <p:cNvPicPr>
            <a:picLocks noGrp="1" noChangeAspect="1"/>
          </p:cNvPicPr>
          <p:nvPr>
            <p:ph idx="1"/>
          </p:nvPr>
        </p:nvPicPr>
        <p:blipFill>
          <a:blip r:embed="rId2"/>
          <a:stretch>
            <a:fillRect/>
          </a:stretch>
        </p:blipFill>
        <p:spPr>
          <a:xfrm>
            <a:off x="-51033" y="488517"/>
            <a:ext cx="9246066" cy="6173134"/>
          </a:xfrm>
        </p:spPr>
      </p:pic>
      <p:sp>
        <p:nvSpPr>
          <p:cNvPr id="4" name="Footer Placeholder 3">
            <a:extLst>
              <a:ext uri="{FF2B5EF4-FFF2-40B4-BE49-F238E27FC236}">
                <a16:creationId xmlns:a16="http://schemas.microsoft.com/office/drawing/2014/main" id="{4342AD88-C85D-C946-BCE7-2D5199C19BC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8B1A4A8-A438-364B-B23A-79094C2590D5}"/>
              </a:ext>
            </a:extLst>
          </p:cNvPr>
          <p:cNvSpPr>
            <a:spLocks noGrp="1"/>
          </p:cNvSpPr>
          <p:nvPr>
            <p:ph type="sldNum" sz="quarter" idx="12"/>
          </p:nvPr>
        </p:nvSpPr>
        <p:spPr/>
        <p:txBody>
          <a:bodyPr/>
          <a:lstStyle/>
          <a:p>
            <a:pPr>
              <a:defRPr/>
            </a:pPr>
            <a:fld id="{E8B36A27-9449-4462-81EA-570726C2482B}" type="slidenum">
              <a:rPr lang="en-US" smtClean="0"/>
              <a:pPr>
                <a:defRPr/>
              </a:pPr>
              <a:t>7</a:t>
            </a:fld>
            <a:endParaRPr lang="en-US"/>
          </a:p>
        </p:txBody>
      </p:sp>
    </p:spTree>
    <p:extLst>
      <p:ext uri="{BB962C8B-B14F-4D97-AF65-F5344CB8AC3E}">
        <p14:creationId xmlns:p14="http://schemas.microsoft.com/office/powerpoint/2010/main" val="247556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A919-B23F-B140-B8F5-03833DC445B9}"/>
              </a:ext>
            </a:extLst>
          </p:cNvPr>
          <p:cNvSpPr>
            <a:spLocks noGrp="1"/>
          </p:cNvSpPr>
          <p:nvPr>
            <p:ph type="title"/>
          </p:nvPr>
        </p:nvSpPr>
        <p:spPr/>
        <p:txBody>
          <a:bodyPr/>
          <a:lstStyle/>
          <a:p>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id="{B3CF9E32-75D7-BA47-BDC5-597D28D3B138}"/>
              </a:ext>
            </a:extLst>
          </p:cNvPr>
          <p:cNvPicPr>
            <a:picLocks noGrp="1" noChangeAspect="1"/>
          </p:cNvPicPr>
          <p:nvPr>
            <p:ph idx="1"/>
          </p:nvPr>
        </p:nvPicPr>
        <p:blipFill>
          <a:blip r:embed="rId2"/>
          <a:stretch>
            <a:fillRect/>
          </a:stretch>
        </p:blipFill>
        <p:spPr>
          <a:xfrm>
            <a:off x="4492" y="926927"/>
            <a:ext cx="9135016" cy="5872510"/>
          </a:xfrm>
        </p:spPr>
      </p:pic>
      <p:sp>
        <p:nvSpPr>
          <p:cNvPr id="4" name="Footer Placeholder 3">
            <a:extLst>
              <a:ext uri="{FF2B5EF4-FFF2-40B4-BE49-F238E27FC236}">
                <a16:creationId xmlns:a16="http://schemas.microsoft.com/office/drawing/2014/main" id="{CF0C386A-6ECA-374A-A4B8-E3BB6781DC51}"/>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A1E34E1-0C4A-BC40-9A10-64F5A560E130}"/>
              </a:ext>
            </a:extLst>
          </p:cNvPr>
          <p:cNvSpPr>
            <a:spLocks noGrp="1"/>
          </p:cNvSpPr>
          <p:nvPr>
            <p:ph type="sldNum" sz="quarter" idx="12"/>
          </p:nvPr>
        </p:nvSpPr>
        <p:spPr/>
        <p:txBody>
          <a:bodyPr/>
          <a:lstStyle/>
          <a:p>
            <a:pPr>
              <a:defRPr/>
            </a:pPr>
            <a:fld id="{E8B36A27-9449-4462-81EA-570726C2482B}" type="slidenum">
              <a:rPr lang="en-US" smtClean="0"/>
              <a:pPr>
                <a:defRPr/>
              </a:pPr>
              <a:t>8</a:t>
            </a:fld>
            <a:endParaRPr lang="en-US"/>
          </a:p>
        </p:txBody>
      </p:sp>
    </p:spTree>
    <p:extLst>
      <p:ext uri="{BB962C8B-B14F-4D97-AF65-F5344CB8AC3E}">
        <p14:creationId xmlns:p14="http://schemas.microsoft.com/office/powerpoint/2010/main" val="25744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35E5-C3AD-A745-85D0-0BDDFC981AA2}"/>
              </a:ext>
            </a:extLst>
          </p:cNvPr>
          <p:cNvSpPr>
            <a:spLocks noGrp="1"/>
          </p:cNvSpPr>
          <p:nvPr>
            <p:ph type="title"/>
          </p:nvPr>
        </p:nvSpPr>
        <p:spPr/>
        <p:txBody>
          <a:bodyPr/>
          <a:lstStyle/>
          <a:p>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id="{C0A4562A-4F3A-BA48-8605-FC5FC5F56F14}"/>
              </a:ext>
            </a:extLst>
          </p:cNvPr>
          <p:cNvPicPr>
            <a:picLocks noGrp="1" noChangeAspect="1"/>
          </p:cNvPicPr>
          <p:nvPr>
            <p:ph idx="1"/>
          </p:nvPr>
        </p:nvPicPr>
        <p:blipFill>
          <a:blip r:embed="rId2"/>
          <a:stretch>
            <a:fillRect/>
          </a:stretch>
        </p:blipFill>
        <p:spPr>
          <a:xfrm>
            <a:off x="-50104" y="1074173"/>
            <a:ext cx="9205208" cy="5171052"/>
          </a:xfrm>
        </p:spPr>
      </p:pic>
      <p:sp>
        <p:nvSpPr>
          <p:cNvPr id="4" name="Footer Placeholder 3">
            <a:extLst>
              <a:ext uri="{FF2B5EF4-FFF2-40B4-BE49-F238E27FC236}">
                <a16:creationId xmlns:a16="http://schemas.microsoft.com/office/drawing/2014/main" id="{9C42DADF-AB21-5C43-87BD-4AE409EC4254}"/>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E17D42F-9479-104E-A817-8D1B37BCE30E}"/>
              </a:ext>
            </a:extLst>
          </p:cNvPr>
          <p:cNvSpPr>
            <a:spLocks noGrp="1"/>
          </p:cNvSpPr>
          <p:nvPr>
            <p:ph type="sldNum" sz="quarter" idx="12"/>
          </p:nvPr>
        </p:nvSpPr>
        <p:spPr/>
        <p:txBody>
          <a:bodyPr/>
          <a:lstStyle/>
          <a:p>
            <a:pPr>
              <a:defRPr/>
            </a:pPr>
            <a:fld id="{E8B36A27-9449-4462-81EA-570726C2482B}" type="slidenum">
              <a:rPr lang="en-US" smtClean="0"/>
              <a:pPr>
                <a:defRPr/>
              </a:pPr>
              <a:t>9</a:t>
            </a:fld>
            <a:endParaRPr lang="en-US"/>
          </a:p>
        </p:txBody>
      </p:sp>
    </p:spTree>
    <p:extLst>
      <p:ext uri="{BB962C8B-B14F-4D97-AF65-F5344CB8AC3E}">
        <p14:creationId xmlns:p14="http://schemas.microsoft.com/office/powerpoint/2010/main" val="3453041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DAVID@ELEWGPGFUVWYY57I" val="36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22384</TotalTime>
  <Words>1961</Words>
  <Application>Microsoft Macintosh PowerPoint</Application>
  <PresentationFormat>On-screen Show (4:3)</PresentationFormat>
  <Paragraphs>151</Paragraphs>
  <Slides>29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Arial</vt:lpstr>
      <vt:lpstr>Default Design</vt:lpstr>
      <vt:lpstr>Algorithmic Economic Perspectives on Fairness</vt:lpstr>
      <vt:lpstr>Participants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 Context</vt:lpstr>
      <vt:lpstr>PowerPoint Presentation</vt:lpstr>
      <vt:lpstr>Four Framing Remarks</vt:lpstr>
      <vt:lpstr>Four Framing Remarks</vt:lpstr>
      <vt:lpstr>Four Framing Remarks</vt:lpstr>
      <vt:lpstr>Four Framing Remarks</vt:lpstr>
      <vt:lpstr>Four Framing Remarks</vt:lpstr>
      <vt:lpstr>Report Structure</vt:lpstr>
      <vt:lpstr>Decision Making And Algorithms</vt:lpstr>
      <vt:lpstr>Assessing Outcomes (1 of 2)</vt:lpstr>
      <vt:lpstr>Assessing Outcomes (2 of 2)</vt:lpstr>
      <vt:lpstr>Assessing Outcomes (2 of 2)</vt:lpstr>
      <vt:lpstr>Regulation and Monitoring (1 of 2)</vt:lpstr>
      <vt:lpstr>Regulation and Monitoring (2 of 2)</vt:lpstr>
      <vt:lpstr>Educational and Workforce Implications</vt:lpstr>
      <vt:lpstr>Algorithms Research</vt:lpstr>
      <vt:lpstr>Algorithms Research</vt:lpstr>
      <vt:lpstr>Broader Considerations</vt:lpstr>
      <vt:lpstr>Broader Considerations</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CS181 Lecture 1: Introduction</dc:title>
  <dc:creator>DEAS</dc:creator>
  <cp:lastModifiedBy>Parkes, David</cp:lastModifiedBy>
  <cp:revision>379</cp:revision>
  <cp:lastPrinted>2015-04-26T12:23:08Z</cp:lastPrinted>
  <dcterms:created xsi:type="dcterms:W3CDTF">2016-04-19T23:42:48Z</dcterms:created>
  <dcterms:modified xsi:type="dcterms:W3CDTF">2019-11-20T15:02:31Z</dcterms:modified>
</cp:coreProperties>
</file>