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071" r:id="rId2"/>
    <p:sldId id="2072" r:id="rId3"/>
    <p:sldId id="2073" r:id="rId4"/>
    <p:sldId id="2291" r:id="rId5"/>
    <p:sldId id="2292" r:id="rId6"/>
    <p:sldId id="2293" r:id="rId7"/>
    <p:sldId id="2294" r:id="rId8"/>
    <p:sldId id="2295" r:id="rId9"/>
    <p:sldId id="2296" r:id="rId10"/>
    <p:sldId id="2297" r:id="rId11"/>
    <p:sldId id="2298" r:id="rId12"/>
    <p:sldId id="2067" r:id="rId13"/>
    <p:sldId id="2065" r:id="rId14"/>
    <p:sldId id="2299" r:id="rId15"/>
    <p:sldId id="4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0"/>
    <a:srgbClr val="5B9BD6"/>
    <a:srgbClr val="FFC001"/>
    <a:srgbClr val="4272C4"/>
    <a:srgbClr val="70AE47"/>
    <a:srgbClr val="5B9BD7"/>
    <a:srgbClr val="A5A5A5"/>
    <a:srgbClr val="EE7D31"/>
    <a:srgbClr val="245E91"/>
    <a:srgbClr val="43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3"/>
    <p:restoredTop sz="94664"/>
  </p:normalViewPr>
  <p:slideViewPr>
    <p:cSldViewPr snapToGrid="0" snapToObjects="1">
      <p:cViewPr varScale="1">
        <p:scale>
          <a:sx n="78" d="100"/>
          <a:sy n="78" d="100"/>
        </p:scale>
        <p:origin x="1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E4C54-2164-7C49-A738-D371687D76B0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50571-14E3-5B40-853D-E967D5E7E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0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my fifth year, so know some of you are well; others of you are new.</a:t>
            </a:r>
          </a:p>
          <a:p>
            <a:endParaRPr lang="en-US" dirty="0"/>
          </a:p>
          <a:p>
            <a:r>
              <a:rPr lang="en-US" dirty="0"/>
              <a:t>Also: rotator from </a:t>
            </a:r>
            <a:r>
              <a:rPr lang="en-US" dirty="0" err="1"/>
              <a:t>Umass</a:t>
            </a:r>
            <a:r>
              <a:rPr lang="en-US" dirty="0"/>
              <a:t>, worked with our VCRE</a:t>
            </a:r>
          </a:p>
          <a:p>
            <a:r>
              <a:rPr lang="en-US" dirty="0"/>
              <a:t>Also MGHPCC</a:t>
            </a:r>
          </a:p>
          <a:p>
            <a:r>
              <a:rPr lang="en-US" dirty="0"/>
              <a:t>Also CASA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79D9D-F0C8-4CFD-98D4-A87D607EEE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31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477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set have to do about funding.  Money matters!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50571-14E3-5B40-853D-E967D5E7EA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73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set have to do about funding.  Money matters!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50571-14E3-5B40-853D-E967D5E7EA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517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F4C7B-F961-6442-997B-0D5DB977747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94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F4C7B-F961-6442-997B-0D5DB977747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41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F4C7B-F961-6442-997B-0D5DB977747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6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9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set have to do about funding.  Money matters!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50571-14E3-5B40-853D-E967D5E7EA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5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set have to do about funding.  Money matters!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50571-14E3-5B40-853D-E967D5E7EA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51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set have to do about funding.  Money matters!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50571-14E3-5B40-853D-E967D5E7EA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32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set have to do about funding.  Money matters!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50571-14E3-5B40-853D-E967D5E7EA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set have to do about funding.  Money matters!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50571-14E3-5B40-853D-E967D5E7EA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28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set have to do about funding.  Money matters!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50571-14E3-5B40-853D-E967D5E7EA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05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set have to do about funding.  Money matters!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50571-14E3-5B40-853D-E967D5E7EA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66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set have to do about funding.  Money matters!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50571-14E3-5B40-853D-E967D5E7EA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2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13C4-E803-5C4C-BA42-3AF75AEBCCF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67E-B4E2-C749-B378-D27604AF7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5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13C4-E803-5C4C-BA42-3AF75AEBCCF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67E-B4E2-C749-B378-D27604AF7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2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13C4-E803-5C4C-BA42-3AF75AEBCCF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67E-B4E2-C749-B378-D27604AF7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2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13C4-E803-5C4C-BA42-3AF75AEBCCF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67E-B4E2-C749-B378-D27604AF7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8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13C4-E803-5C4C-BA42-3AF75AEBCCF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67E-B4E2-C749-B378-D27604AF7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3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13C4-E803-5C4C-BA42-3AF75AEBCCF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67E-B4E2-C749-B378-D27604AF7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13C4-E803-5C4C-BA42-3AF75AEBCCF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67E-B4E2-C749-B378-D27604AF7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1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13C4-E803-5C4C-BA42-3AF75AEBCCF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67E-B4E2-C749-B378-D27604AF7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13C4-E803-5C4C-BA42-3AF75AEBCCF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67E-B4E2-C749-B378-D27604AF7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9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13C4-E803-5C4C-BA42-3AF75AEBCCF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67E-B4E2-C749-B378-D27604AF7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8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13C4-E803-5C4C-BA42-3AF75AEBCCF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67E-B4E2-C749-B378-D27604AF7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9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F13C4-E803-5C4C-BA42-3AF75AEBCCF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3F67E-B4E2-C749-B378-D27604AF7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8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6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.png"/><Relationship Id="rId4" Type="http://schemas.openxmlformats.org/officeDocument/2006/relationships/image" Target="../media/image42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jpeg"/><Relationship Id="rId3" Type="http://schemas.openxmlformats.org/officeDocument/2006/relationships/image" Target="../media/image47.jp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gif"/><Relationship Id="rId5" Type="http://schemas.openxmlformats.org/officeDocument/2006/relationships/image" Target="../media/image49.jpeg"/><Relationship Id="rId15" Type="http://schemas.openxmlformats.org/officeDocument/2006/relationships/image" Target="../media/image4.pn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D4431A25-36E7-7E41-8A69-785E8DFD0D92}"/>
              </a:ext>
            </a:extLst>
          </p:cNvPr>
          <p:cNvSpPr txBox="1"/>
          <p:nvPr/>
        </p:nvSpPr>
        <p:spPr>
          <a:xfrm>
            <a:off x="571431" y="930367"/>
            <a:ext cx="102517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4000" b="1" dirty="0">
                <a:solidFill>
                  <a:srgbClr val="000090"/>
                </a:solidFill>
                <a:latin typeface="Arial"/>
                <a:cs typeface="Arial"/>
              </a:rPr>
              <a:t>8 worries for sleepless nights</a:t>
            </a:r>
          </a:p>
          <a:p>
            <a:pPr defTabSz="914363"/>
            <a:r>
              <a:rPr lang="en-US" sz="2800" dirty="0">
                <a:solidFill>
                  <a:srgbClr val="000090"/>
                </a:solidFill>
                <a:latin typeface="Arial"/>
                <a:cs typeface="Arial"/>
              </a:rPr>
              <a:t>(and what we can do about them)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B7DE93-1FA2-6545-A1FC-9F68B7899E09}"/>
              </a:ext>
            </a:extLst>
          </p:cNvPr>
          <p:cNvSpPr txBox="1"/>
          <p:nvPr/>
        </p:nvSpPr>
        <p:spPr>
          <a:xfrm>
            <a:off x="563194" y="2466724"/>
            <a:ext cx="10251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3600" b="1" dirty="0">
                <a:solidFill>
                  <a:srgbClr val="000090"/>
                </a:solidFill>
                <a:latin typeface="Arial"/>
                <a:cs typeface="Arial"/>
              </a:rPr>
              <a:t>+ 2 reasons for a good night sleep</a:t>
            </a:r>
            <a:endParaRPr lang="en-US" sz="3600" b="1" dirty="0">
              <a:solidFill>
                <a:srgbClr val="000090"/>
              </a:solidFill>
              <a:latin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0732398-972F-CA47-B706-486E42446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659" y="667242"/>
            <a:ext cx="1705232" cy="12236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47C67B-B4DA-3849-8E41-29BC8AD4A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3570" y="1382218"/>
            <a:ext cx="1529848" cy="11014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32DC250-EA8F-1C44-9B69-C283A7EA5EDF}"/>
              </a:ext>
            </a:extLst>
          </p:cNvPr>
          <p:cNvGrpSpPr/>
          <p:nvPr/>
        </p:nvGrpSpPr>
        <p:grpSpPr>
          <a:xfrm>
            <a:off x="2110779" y="3779592"/>
            <a:ext cx="7570433" cy="1723383"/>
            <a:chOff x="2110779" y="3779592"/>
            <a:chExt cx="7570433" cy="1723383"/>
          </a:xfrm>
        </p:grpSpPr>
        <p:sp>
          <p:nvSpPr>
            <p:cNvPr id="37" name="Subtitle 2">
              <a:extLst>
                <a:ext uri="{FF2B5EF4-FFF2-40B4-BE49-F238E27FC236}">
                  <a16:creationId xmlns:a16="http://schemas.microsoft.com/office/drawing/2014/main" id="{BF67D97B-F498-BD4F-B259-13A33C6970D2}"/>
                </a:ext>
              </a:extLst>
            </p:cNvPr>
            <p:cNvSpPr txBox="1">
              <a:spLocks/>
            </p:cNvSpPr>
            <p:nvPr/>
          </p:nvSpPr>
          <p:spPr>
            <a:xfrm>
              <a:off x="4003299" y="3779592"/>
              <a:ext cx="3655138" cy="1143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Clr>
                  <a:srgbClr val="000090"/>
                </a:buClr>
                <a:buFont typeface="Wingdings" charset="2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Clr>
                  <a:srgbClr val="000090"/>
                </a:buClr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solidFill>
                    <a:schemeClr val="tx1"/>
                  </a:solidFill>
                  <a:latin typeface="Arial"/>
                  <a:cs typeface="Arial"/>
                </a:rPr>
                <a:t>Jim Kurose</a:t>
              </a:r>
            </a:p>
          </p:txBody>
        </p:sp>
        <p:sp>
          <p:nvSpPr>
            <p:cNvPr id="39" name="Subtitle 2">
              <a:extLst>
                <a:ext uri="{FF2B5EF4-FFF2-40B4-BE49-F238E27FC236}">
                  <a16:creationId xmlns:a16="http://schemas.microsoft.com/office/drawing/2014/main" id="{D71399C1-0B88-BE46-8EE5-97DD8240EBED}"/>
                </a:ext>
              </a:extLst>
            </p:cNvPr>
            <p:cNvSpPr txBox="1">
              <a:spLocks/>
            </p:cNvSpPr>
            <p:nvPr/>
          </p:nvSpPr>
          <p:spPr>
            <a:xfrm>
              <a:off x="2110779" y="4359975"/>
              <a:ext cx="7570433" cy="1143000"/>
            </a:xfrm>
            <a:prstGeom prst="rect">
              <a:avLst/>
            </a:prstGeom>
          </p:spPr>
          <p:txBody>
            <a:bodyPr vert="horz" lIns="91412" tIns="45707" rIns="91412" bIns="45707" rtlCol="0">
              <a:noAutofit/>
            </a:bodyPr>
            <a:lstStyle>
              <a:lvl1pPr marL="0" indent="0" algn="ctr" defTabSz="914127" rtl="0" eaLnBrk="1" latinLnBrk="0" hangingPunct="1">
                <a:spcBef>
                  <a:spcPct val="20000"/>
                </a:spcBef>
                <a:buClr>
                  <a:srgbClr val="000090"/>
                </a:buClr>
                <a:buFont typeface="Wingdings" charset="2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062" indent="0" algn="ctr" defTabSz="914127" rtl="0" eaLnBrk="1" latinLnBrk="0" hangingPunct="1">
                <a:spcBef>
                  <a:spcPct val="20000"/>
                </a:spcBef>
                <a:buClr>
                  <a:srgbClr val="000090"/>
                </a:buClr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127" indent="0" algn="ctr" defTabSz="914127" rtl="0" eaLnBrk="1" latinLnBrk="0" hangingPunct="1">
                <a:spcBef>
                  <a:spcPct val="20000"/>
                </a:spcBef>
                <a:buClr>
                  <a:srgbClr val="000090"/>
                </a:buClr>
                <a:buFont typeface="Lucida Grande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190" indent="0" algn="ctr" defTabSz="91412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254" indent="0" algn="ctr" defTabSz="91412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5315" indent="0" algn="ctr" defTabSz="91412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2378" indent="0" algn="ctr" defTabSz="91412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199440" indent="0" algn="ctr" defTabSz="91412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6503" indent="0" algn="ctr" defTabSz="91412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+mn-lt"/>
                  <a:cs typeface="Arial"/>
                </a:rPr>
                <a:t>Distinguished University Professor</a:t>
              </a:r>
            </a:p>
            <a:p>
              <a:pPr>
                <a:lnSpc>
                  <a:spcPct val="90000"/>
                </a:lnSpc>
                <a:spcBef>
                  <a:spcPts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+mn-lt"/>
                  <a:cs typeface="Arial"/>
                </a:rPr>
                <a:t>University of Massachusetts</a:t>
              </a:r>
            </a:p>
            <a:p>
              <a:pPr>
                <a:lnSpc>
                  <a:spcPct val="90000"/>
                </a:lnSpc>
                <a:spcBef>
                  <a:spcPts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+mn-lt"/>
                  <a:cs typeface="Arial"/>
                </a:rPr>
                <a:t>College of Information and Computer Sciences </a:t>
              </a:r>
            </a:p>
            <a:p>
              <a:endParaRPr lang="en-US" sz="16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40" name="Picture 4" descr="Image result for umass logo">
            <a:extLst>
              <a:ext uri="{FF2B5EF4-FFF2-40B4-BE49-F238E27FC236}">
                <a16:creationId xmlns:a16="http://schemas.microsoft.com/office/drawing/2014/main" id="{F3CE551E-79E4-044B-A627-93E1E9FA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35" y="5368847"/>
            <a:ext cx="1219863" cy="11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388A7B-30DA-0149-B84F-EE0BBB7E6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9907" y="2743200"/>
            <a:ext cx="1546655" cy="15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96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4BAC690-364E-5A44-A4AC-A3D931C7951F}"/>
              </a:ext>
            </a:extLst>
          </p:cNvPr>
          <p:cNvSpPr txBox="1">
            <a:spLocks/>
          </p:cNvSpPr>
          <p:nvPr/>
        </p:nvSpPr>
        <p:spPr>
          <a:xfrm>
            <a:off x="479169" y="271848"/>
            <a:ext cx="94927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90"/>
                </a:solidFill>
                <a:latin typeface="+mn-lt"/>
              </a:rPr>
              <a:t>And there are other worries ….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3AB3A9-3E2D-1441-B0C5-06F7150ED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013" y="740227"/>
            <a:ext cx="1219221" cy="87490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63635AB-EB7F-8A42-A664-0D16A1A0BAD9}"/>
              </a:ext>
            </a:extLst>
          </p:cNvPr>
          <p:cNvSpPr/>
          <p:nvPr/>
        </p:nvSpPr>
        <p:spPr>
          <a:xfrm>
            <a:off x="11160701" y="246743"/>
            <a:ext cx="784556" cy="725714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A65D2E-DBCF-DF4B-827C-3EC93A12991A}"/>
              </a:ext>
            </a:extLst>
          </p:cNvPr>
          <p:cNvSpPr txBox="1"/>
          <p:nvPr/>
        </p:nvSpPr>
        <p:spPr>
          <a:xfrm flipH="1">
            <a:off x="11350170" y="246742"/>
            <a:ext cx="697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8</a:t>
            </a:r>
            <a:r>
              <a:rPr lang="en-US" sz="3600" baseline="30000" dirty="0"/>
              <a:t>+</a:t>
            </a:r>
            <a:endParaRPr lang="en-US" sz="4000" baseline="30000" dirty="0"/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BCAB87DB-AFAD-4A41-B6BE-FCCBBB499202}"/>
              </a:ext>
            </a:extLst>
          </p:cNvPr>
          <p:cNvSpPr txBox="1">
            <a:spLocks/>
          </p:cNvSpPr>
          <p:nvPr/>
        </p:nvSpPr>
        <p:spPr>
          <a:xfrm>
            <a:off x="8314325" y="6165417"/>
            <a:ext cx="2455823" cy="293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defRPr sz="14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152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304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56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8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60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912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2064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5216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8C44D-04EF-9A4F-8256-0D781751E203}" type="slidenum">
              <a:rPr kumimoji="0" lang="en-US" sz="144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31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8A272C-7327-254B-904B-4B18544CB431}"/>
              </a:ext>
            </a:extLst>
          </p:cNvPr>
          <p:cNvSpPr/>
          <p:nvPr/>
        </p:nvSpPr>
        <p:spPr>
          <a:xfrm>
            <a:off x="654907" y="1942901"/>
            <a:ext cx="107133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90"/>
              </a:buClr>
              <a:buFont typeface="Wingdings" pitchFamily="2" charset="2"/>
              <a:buChar char="§"/>
            </a:pPr>
            <a:r>
              <a:rPr lang="en-US" sz="2400" dirty="0"/>
              <a:t>Always a worry about getting good people to come to DC (even for a short stay, much less a long stay)</a:t>
            </a:r>
          </a:p>
          <a:p>
            <a:pPr marL="342900" indent="-342900">
              <a:buClr>
                <a:srgbClr val="000090"/>
              </a:buClr>
              <a:buFont typeface="Wingdings" pitchFamily="2" charset="2"/>
              <a:buChar char="§"/>
            </a:pPr>
            <a:r>
              <a:rPr lang="en-US" sz="2400" dirty="0"/>
              <a:t>Coherence, support needed for scaling CS undergraduate education</a:t>
            </a:r>
          </a:p>
          <a:p>
            <a:pPr marL="342900" indent="-342900">
              <a:buClr>
                <a:srgbClr val="000090"/>
              </a:buClr>
              <a:buFont typeface="Wingdings" pitchFamily="2" charset="2"/>
              <a:buChar char="§"/>
            </a:pPr>
            <a:r>
              <a:rPr lang="en-US" sz="2400" dirty="0"/>
              <a:t>5-year STEM Ed plan: focus on training (not undergrad or graduate)</a:t>
            </a:r>
          </a:p>
          <a:p>
            <a:pPr marL="342900" indent="-342900">
              <a:buClr>
                <a:srgbClr val="000090"/>
              </a:buClr>
              <a:buFont typeface="Wingdings" pitchFamily="2" charset="2"/>
              <a:buChar char="§"/>
            </a:pPr>
            <a:endParaRPr lang="en-US" sz="2400" dirty="0"/>
          </a:p>
          <a:p>
            <a:pPr marL="342900" indent="-342900">
              <a:buClr>
                <a:srgbClr val="000090"/>
              </a:buClr>
              <a:buFont typeface="Wingdings" pitchFamily="2" charset="2"/>
              <a:buChar char="§"/>
            </a:pPr>
            <a:endParaRPr lang="en-US" sz="2400" dirty="0"/>
          </a:p>
          <a:p>
            <a:pPr marL="342900" indent="-342900">
              <a:buClr>
                <a:srgbClr val="000090"/>
              </a:buClr>
              <a:buFont typeface="Wingdings" pitchFamily="2" charset="2"/>
              <a:buChar char="§"/>
            </a:pPr>
            <a:endParaRPr lang="en-US" sz="2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45CBBC-7D21-1346-A433-72DC1803B25E}"/>
              </a:ext>
            </a:extLst>
          </p:cNvPr>
          <p:cNvSpPr txBox="1">
            <a:spLocks/>
          </p:cNvSpPr>
          <p:nvPr/>
        </p:nvSpPr>
        <p:spPr>
          <a:xfrm>
            <a:off x="631569" y="3945924"/>
            <a:ext cx="94927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90"/>
                </a:solidFill>
                <a:latin typeface="+mn-lt"/>
              </a:rPr>
              <a:t>But there is great cause for optimism! ….</a:t>
            </a:r>
          </a:p>
        </p:txBody>
      </p:sp>
    </p:spTree>
    <p:extLst>
      <p:ext uri="{BB962C8B-B14F-4D97-AF65-F5344CB8AC3E}">
        <p14:creationId xmlns:p14="http://schemas.microsoft.com/office/powerpoint/2010/main" val="3454289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4BAC690-364E-5A44-A4AC-A3D931C7951F}"/>
              </a:ext>
            </a:extLst>
          </p:cNvPr>
          <p:cNvSpPr txBox="1">
            <a:spLocks/>
          </p:cNvSpPr>
          <p:nvPr/>
        </p:nvSpPr>
        <p:spPr>
          <a:xfrm>
            <a:off x="726304" y="420129"/>
            <a:ext cx="94927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Our message is great, and being heard many places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3AB3A9-3E2D-1441-B0C5-06F7150ED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013" y="740227"/>
            <a:ext cx="1219221" cy="8749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A65D2E-DBCF-DF4B-827C-3EC93A12991A}"/>
              </a:ext>
            </a:extLst>
          </p:cNvPr>
          <p:cNvSpPr txBox="1"/>
          <p:nvPr/>
        </p:nvSpPr>
        <p:spPr>
          <a:xfrm flipH="1">
            <a:off x="11350171" y="246742"/>
            <a:ext cx="37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8A272C-7327-254B-904B-4B18544CB431}"/>
              </a:ext>
            </a:extLst>
          </p:cNvPr>
          <p:cNvSpPr/>
          <p:nvPr/>
        </p:nvSpPr>
        <p:spPr>
          <a:xfrm>
            <a:off x="691977" y="1817126"/>
            <a:ext cx="9366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economic competitiveness, national security, national defense … there are today’s calling cards: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computing is at the center of this; this is recognized on all sides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36CF66-B87E-0F41-B7E7-617790C34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907" y="716691"/>
            <a:ext cx="1546655" cy="154665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63635AB-EB7F-8A42-A664-0D16A1A0BAD9}"/>
              </a:ext>
            </a:extLst>
          </p:cNvPr>
          <p:cNvSpPr/>
          <p:nvPr/>
        </p:nvSpPr>
        <p:spPr>
          <a:xfrm>
            <a:off x="11160701" y="246743"/>
            <a:ext cx="784556" cy="725714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9A64D-8CD2-4641-9CAE-1F82D2735E0C}"/>
              </a:ext>
            </a:extLst>
          </p:cNvPr>
          <p:cNvSpPr txBox="1"/>
          <p:nvPr/>
        </p:nvSpPr>
        <p:spPr>
          <a:xfrm flipH="1">
            <a:off x="432485" y="4744993"/>
            <a:ext cx="6190736" cy="193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highlight>
                  <a:srgbClr val="FFFF00"/>
                </a:highlight>
              </a:rPr>
              <a:t>Artificial Intelligence, Quantum Information Science, and Computing:  .. </a:t>
            </a:r>
            <a:r>
              <a:rPr lang="en-US" sz="1400" dirty="0"/>
              <a:t>prioritize basic and applied research investments that are consistent with the 2019 Executive Order on Maintaining American Leadership in </a:t>
            </a:r>
            <a:r>
              <a:rPr lang="en-US" sz="1400" dirty="0">
                <a:highlight>
                  <a:srgbClr val="FFFF00"/>
                </a:highlight>
              </a:rPr>
              <a:t>Artificial Intelligence </a:t>
            </a:r>
            <a:r>
              <a:rPr lang="en-US" sz="1400" dirty="0"/>
              <a:t>… prioritize R&amp;D advancing </a:t>
            </a:r>
            <a:r>
              <a:rPr lang="en-US" sz="1400" dirty="0">
                <a:highlight>
                  <a:srgbClr val="FFFF00"/>
                </a:highlight>
              </a:rPr>
              <a:t>fundamental QIS</a:t>
            </a:r>
            <a:r>
              <a:rPr lang="en-US" sz="1400" dirty="0"/>
              <a:t>, building and strengthening the workforce, engaging industry, …  work together to explore new applications in and support R&amp;D for high performance future </a:t>
            </a:r>
            <a:r>
              <a:rPr lang="en-US" sz="1400" dirty="0">
                <a:highlight>
                  <a:srgbClr val="FFFF00"/>
                </a:highlight>
              </a:rPr>
              <a:t>computing paradigms</a:t>
            </a:r>
            <a:r>
              <a:rPr lang="en-US" sz="1400" dirty="0"/>
              <a:t>, fabrication, devices, and </a:t>
            </a:r>
            <a:r>
              <a:rPr lang="en-US" sz="1400" dirty="0">
                <a:highlight>
                  <a:srgbClr val="FFFF00"/>
                </a:highlight>
              </a:rPr>
              <a:t>architectures</a:t>
            </a:r>
            <a:r>
              <a:rPr lang="en-US" sz="1400" dirty="0"/>
              <a:t> alongside sustainable and interoperable </a:t>
            </a:r>
            <a:r>
              <a:rPr lang="en-US" sz="1400" dirty="0">
                <a:highlight>
                  <a:srgbClr val="FFFF00"/>
                </a:highlight>
              </a:rPr>
              <a:t>software</a:t>
            </a:r>
            <a:r>
              <a:rPr lang="en-US" sz="1400" dirty="0"/>
              <a:t>; </a:t>
            </a:r>
            <a:r>
              <a:rPr lang="en-US" sz="1400" dirty="0">
                <a:highlight>
                  <a:srgbClr val="FFFF00"/>
                </a:highlight>
              </a:rPr>
              <a:t>data</a:t>
            </a:r>
            <a:r>
              <a:rPr lang="en-US" sz="1400" dirty="0"/>
              <a:t> maintenance and curation; and appropriate </a:t>
            </a:r>
            <a:r>
              <a:rPr lang="en-US" sz="1400" dirty="0">
                <a:highlight>
                  <a:srgbClr val="FFFF00"/>
                </a:highlight>
              </a:rPr>
              <a:t>security</a:t>
            </a:r>
            <a:r>
              <a:rPr lang="en-US" sz="1400" dirty="0"/>
              <a:t>. Support the development and deployment of advanced </a:t>
            </a:r>
            <a:r>
              <a:rPr lang="en-US" sz="1400" dirty="0">
                <a:highlight>
                  <a:srgbClr val="FFFF00"/>
                </a:highlight>
              </a:rPr>
              <a:t>communications networks </a:t>
            </a:r>
            <a:r>
              <a:rPr lang="en-US" sz="1400" dirty="0"/>
              <a:t>by prioritizing R&amp;D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B8492B-873D-5541-9879-02C0F2A3B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728" y="3679426"/>
            <a:ext cx="3496963" cy="10019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13C69C2-BCF3-C14A-AB44-8E68286B73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39" y="3680688"/>
            <a:ext cx="1186249" cy="106576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D9177E4-0AE3-AF4D-81F1-684F5FA7D204}"/>
              </a:ext>
            </a:extLst>
          </p:cNvPr>
          <p:cNvGrpSpPr/>
          <p:nvPr/>
        </p:nvGrpSpPr>
        <p:grpSpPr>
          <a:xfrm>
            <a:off x="6606301" y="3113576"/>
            <a:ext cx="4691108" cy="1795778"/>
            <a:chOff x="7038788" y="2891155"/>
            <a:chExt cx="4691108" cy="1795778"/>
          </a:xfrm>
        </p:grpSpPr>
        <p:pic>
          <p:nvPicPr>
            <p:cNvPr id="34" name="Picture 10" descr="Image result for national defense strategy">
              <a:extLst>
                <a:ext uri="{FF2B5EF4-FFF2-40B4-BE49-F238E27FC236}">
                  <a16:creationId xmlns:a16="http://schemas.microsoft.com/office/drawing/2014/main" id="{5B7FA50D-9BBC-FC4D-94BC-2F883596BA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9285" y="2891155"/>
              <a:ext cx="1693623" cy="98251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EA96E35-9D73-AE46-8227-13798B354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38788" y="3358525"/>
              <a:ext cx="2092856" cy="764797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8002227-B1DD-FC4E-81DA-00FA35E73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94999" y="3992196"/>
              <a:ext cx="2178947" cy="694737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54420F9-1882-984E-863B-C694E39C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0378" y="3082838"/>
              <a:ext cx="979518" cy="12499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0A132DBB-1213-E74E-82FC-913B9B1BDA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2162" y="4982868"/>
            <a:ext cx="1015930" cy="135614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CC563D5-B492-8047-99F8-D45152A9376C}"/>
              </a:ext>
            </a:extLst>
          </p:cNvPr>
          <p:cNvSpPr txBox="1"/>
          <p:nvPr/>
        </p:nvSpPr>
        <p:spPr>
          <a:xfrm flipH="1">
            <a:off x="11350171" y="271456"/>
            <a:ext cx="37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6AF88ED-BBE6-B84B-BFD0-92C671372EC1}"/>
              </a:ext>
            </a:extLst>
          </p:cNvPr>
          <p:cNvSpPr txBox="1"/>
          <p:nvPr/>
        </p:nvSpPr>
        <p:spPr>
          <a:xfrm>
            <a:off x="9539416" y="6327438"/>
            <a:ext cx="2541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Nat. Security Commission on AI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8ACC92-2EF1-DA4F-92A5-3BCAD5AC07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3285" y="5198243"/>
            <a:ext cx="3890491" cy="501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24BCE0-B4C6-204D-98E9-135A8F86A9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85117" y="5722380"/>
            <a:ext cx="1035564" cy="437089"/>
          </a:xfrm>
          <a:prstGeom prst="rect">
            <a:avLst/>
          </a:prstGeom>
        </p:spPr>
      </p:pic>
      <p:pic>
        <p:nvPicPr>
          <p:cNvPr id="8194" name="Picture 2" descr="Image result for green exclamation point">
            <a:extLst>
              <a:ext uri="{FF2B5EF4-FFF2-40B4-BE49-F238E27FC236}">
                <a16:creationId xmlns:a16="http://schemas.microsoft.com/office/drawing/2014/main" id="{04DCD4FC-BD05-A548-95ED-6C6476670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5538572"/>
            <a:ext cx="1464276" cy="122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1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RA computing research">
            <a:extLst>
              <a:ext uri="{FF2B5EF4-FFF2-40B4-BE49-F238E27FC236}">
                <a16:creationId xmlns:a16="http://schemas.microsoft.com/office/drawing/2014/main" id="{A05F2EDA-6FCA-F341-A8AF-B4DBED91E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69" y="2350873"/>
            <a:ext cx="3137824" cy="139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CCC CRA">
            <a:extLst>
              <a:ext uri="{FF2B5EF4-FFF2-40B4-BE49-F238E27FC236}">
                <a16:creationId xmlns:a16="http://schemas.microsoft.com/office/drawing/2014/main" id="{5C905A6A-D007-4640-9E42-F135B4A29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84" y="2350873"/>
            <a:ext cx="1528181" cy="152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CSTB National Academies">
            <a:extLst>
              <a:ext uri="{FF2B5EF4-FFF2-40B4-BE49-F238E27FC236}">
                <a16:creationId xmlns:a16="http://schemas.microsoft.com/office/drawing/2014/main" id="{4D8FAF7F-FE32-E54C-8DCE-19E48791E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69" y="4103227"/>
            <a:ext cx="5382229" cy="72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aas_fullname_cmyk.png">
            <a:extLst>
              <a:ext uri="{FF2B5EF4-FFF2-40B4-BE49-F238E27FC236}">
                <a16:creationId xmlns:a16="http://schemas.microsoft.com/office/drawing/2014/main" id="{C0D1B4E6-AE83-EB40-A041-1D339B10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74" y="5182943"/>
            <a:ext cx="1888589" cy="85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2D3E2B-68CB-4448-BCE3-4099253C92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0329" y="2222608"/>
            <a:ext cx="2055930" cy="3761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00BFCE-A3E6-1543-92BE-2F1AB8579276}"/>
              </a:ext>
            </a:extLst>
          </p:cNvPr>
          <p:cNvSpPr txBox="1"/>
          <p:nvPr/>
        </p:nvSpPr>
        <p:spPr>
          <a:xfrm>
            <a:off x="4195486" y="5090907"/>
            <a:ext cx="2962212" cy="111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46" indent="-91278"/>
            <a:r>
              <a:rPr lang="en-US" sz="1333" dirty="0"/>
              <a:t>CISE Advisory Committee </a:t>
            </a:r>
          </a:p>
          <a:p>
            <a:pPr marL="95246" indent="-91278"/>
            <a:r>
              <a:rPr lang="en-US" sz="1333" dirty="0"/>
              <a:t>Advisory Committee for Cyberinfrastructure</a:t>
            </a:r>
          </a:p>
          <a:p>
            <a:pPr marL="95246" indent="-91278"/>
            <a:r>
              <a:rPr lang="en-US" sz="1333" dirty="0"/>
              <a:t>Committee(s) of Visitors</a:t>
            </a:r>
          </a:p>
          <a:p>
            <a:pPr marL="95246" indent="-91278"/>
            <a:r>
              <a:rPr lang="en-US" sz="1333" dirty="0"/>
              <a:t>NSF-wide: CEOSE, ERE</a:t>
            </a:r>
          </a:p>
        </p:txBody>
      </p:sp>
      <p:pic>
        <p:nvPicPr>
          <p:cNvPr id="6154" name="Picture 10" descr="Image result for NSF logo">
            <a:extLst>
              <a:ext uri="{FF2B5EF4-FFF2-40B4-BE49-F238E27FC236}">
                <a16:creationId xmlns:a16="http://schemas.microsoft.com/office/drawing/2014/main" id="{AD6650FA-6CD9-A149-B893-F81457B81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24" y="5054000"/>
            <a:ext cx="1086252" cy="109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60F186C-17AD-2043-A7AF-19D774ACB325}"/>
              </a:ext>
            </a:extLst>
          </p:cNvPr>
          <p:cNvSpPr txBox="1">
            <a:spLocks/>
          </p:cNvSpPr>
          <p:nvPr/>
        </p:nvSpPr>
        <p:spPr>
          <a:xfrm>
            <a:off x="726304" y="420129"/>
            <a:ext cx="94927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Our message is great, and being heard many places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293437-B4F4-B749-A2D1-017B87951F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3013" y="740227"/>
            <a:ext cx="1219221" cy="8749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8E69F5-5E94-9F4B-B6EE-874F2990626C}"/>
              </a:ext>
            </a:extLst>
          </p:cNvPr>
          <p:cNvSpPr txBox="1"/>
          <p:nvPr/>
        </p:nvSpPr>
        <p:spPr>
          <a:xfrm flipH="1">
            <a:off x="11350171" y="246742"/>
            <a:ext cx="37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630D54-7CEA-164F-B8DB-3476113875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79907" y="716691"/>
            <a:ext cx="1546655" cy="1546655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7E8830D-56BE-FD44-A254-B997203FFA2D}"/>
              </a:ext>
            </a:extLst>
          </p:cNvPr>
          <p:cNvSpPr/>
          <p:nvPr/>
        </p:nvSpPr>
        <p:spPr>
          <a:xfrm>
            <a:off x="11160701" y="246743"/>
            <a:ext cx="784556" cy="725714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8963AC-0FDD-8B40-B043-3B46FE583C0E}"/>
              </a:ext>
            </a:extLst>
          </p:cNvPr>
          <p:cNvSpPr txBox="1"/>
          <p:nvPr/>
        </p:nvSpPr>
        <p:spPr>
          <a:xfrm flipH="1">
            <a:off x="11350171" y="271456"/>
            <a:ext cx="37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7004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EA965B-A453-124B-BE06-78D85539D848}"/>
              </a:ext>
            </a:extLst>
          </p:cNvPr>
          <p:cNvGrpSpPr/>
          <p:nvPr/>
        </p:nvGrpSpPr>
        <p:grpSpPr>
          <a:xfrm>
            <a:off x="2233334" y="2208227"/>
            <a:ext cx="7297109" cy="3218301"/>
            <a:chOff x="983291" y="2052199"/>
            <a:chExt cx="8980484" cy="4184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1A2C59-195A-0C41-A0AB-4F32DD8E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8003" y="3654226"/>
              <a:ext cx="6765772" cy="2582039"/>
            </a:xfrm>
            <a:prstGeom prst="rect">
              <a:avLst/>
            </a:prstGeom>
          </p:spPr>
        </p:pic>
        <p:pic>
          <p:nvPicPr>
            <p:cNvPr id="3074" name="Picture 2" descr="Image result for stephanie forrest jefferson fellow">
              <a:extLst>
                <a:ext uri="{FF2B5EF4-FFF2-40B4-BE49-F238E27FC236}">
                  <a16:creationId xmlns:a16="http://schemas.microsoft.com/office/drawing/2014/main" id="{3C0CFB41-FFD6-6240-ACA7-D3424DE9F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270" y="2052199"/>
              <a:ext cx="1572428" cy="146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mage result for margaret martonosi jefferson fellow">
              <a:extLst>
                <a:ext uri="{FF2B5EF4-FFF2-40B4-BE49-F238E27FC236}">
                  <a16:creationId xmlns:a16="http://schemas.microsoft.com/office/drawing/2014/main" id="{D8B79096-B317-9942-8F2D-99078E68D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110" y="2078937"/>
              <a:ext cx="1473830" cy="1456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Image result for henning schulzrinne">
              <a:extLst>
                <a:ext uri="{FF2B5EF4-FFF2-40B4-BE49-F238E27FC236}">
                  <a16:creationId xmlns:a16="http://schemas.microsoft.com/office/drawing/2014/main" id="{40D65ED1-6CB9-DB40-90F9-36124FB0E8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8817" y="3019396"/>
              <a:ext cx="1456354" cy="1456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Image result for steve bellovin columbia">
              <a:extLst>
                <a:ext uri="{FF2B5EF4-FFF2-40B4-BE49-F238E27FC236}">
                  <a16:creationId xmlns:a16="http://schemas.microsoft.com/office/drawing/2014/main" id="{86C92BFF-9874-0044-A8C4-A8B7E344F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613" y="2078937"/>
              <a:ext cx="1451010" cy="145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BB54A5-F6AA-E14F-B830-103875EA2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3291" y="4649501"/>
              <a:ext cx="1456826" cy="1451010"/>
            </a:xfrm>
            <a:prstGeom prst="rect">
              <a:avLst/>
            </a:prstGeom>
          </p:spPr>
        </p:pic>
        <p:pic>
          <p:nvPicPr>
            <p:cNvPr id="3084" name="Picture 12" descr="Image result for Lorri Kranor">
              <a:extLst>
                <a:ext uri="{FF2B5EF4-FFF2-40B4-BE49-F238E27FC236}">
                  <a16:creationId xmlns:a16="http://schemas.microsoft.com/office/drawing/2014/main" id="{352088F8-6EBF-2D4D-B39B-AE15B7CE9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749" y="2894922"/>
              <a:ext cx="1168398" cy="1633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Image result for scott jordan FCC">
              <a:extLst>
                <a:ext uri="{FF2B5EF4-FFF2-40B4-BE49-F238E27FC236}">
                  <a16:creationId xmlns:a16="http://schemas.microsoft.com/office/drawing/2014/main" id="{71AA553D-C417-2D4E-B3D3-7C4B320828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237" y="2894922"/>
              <a:ext cx="1490180" cy="1490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Image result for Dave Farber">
              <a:extLst>
                <a:ext uri="{FF2B5EF4-FFF2-40B4-BE49-F238E27FC236}">
                  <a16:creationId xmlns:a16="http://schemas.microsoft.com/office/drawing/2014/main" id="{6996A23E-0B92-B440-8714-1DE051B3B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846" y="3967419"/>
              <a:ext cx="1295412" cy="195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 result for Randy Bryant CMU">
              <a:extLst>
                <a:ext uri="{FF2B5EF4-FFF2-40B4-BE49-F238E27FC236}">
                  <a16:creationId xmlns:a16="http://schemas.microsoft.com/office/drawing/2014/main" id="{7721783D-3814-E84D-9DF6-E9BA50803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8738" y="2996373"/>
              <a:ext cx="1183502" cy="1479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Image result for Lynne parker OSTP">
              <a:extLst>
                <a:ext uri="{FF2B5EF4-FFF2-40B4-BE49-F238E27FC236}">
                  <a16:creationId xmlns:a16="http://schemas.microsoft.com/office/drawing/2014/main" id="{36624DFA-C173-FD44-97A7-2C94ECC1D5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0191" y="2078937"/>
              <a:ext cx="1400706" cy="185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DD81C6EA-E4FD-B145-853B-CB041B4C1787}"/>
              </a:ext>
            </a:extLst>
          </p:cNvPr>
          <p:cNvSpPr txBox="1">
            <a:spLocks/>
          </p:cNvSpPr>
          <p:nvPr/>
        </p:nvSpPr>
        <p:spPr>
          <a:xfrm>
            <a:off x="713947" y="420129"/>
            <a:ext cx="9492734" cy="1322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We have a growing group of politically-savvy CS researchers in DC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6FE7225-692E-014B-870A-BC72ED5D20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63013" y="740227"/>
            <a:ext cx="1219221" cy="8749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3467126-9FDF-554A-960F-6C1217BC988D}"/>
              </a:ext>
            </a:extLst>
          </p:cNvPr>
          <p:cNvSpPr txBox="1"/>
          <p:nvPr/>
        </p:nvSpPr>
        <p:spPr>
          <a:xfrm flipH="1">
            <a:off x="11350171" y="246742"/>
            <a:ext cx="37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04F27A0-C2D3-2546-AF08-EB17BE848DE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79907" y="716691"/>
            <a:ext cx="1546655" cy="1546655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5E0DF563-B795-2A44-A415-E6CCC674FF14}"/>
              </a:ext>
            </a:extLst>
          </p:cNvPr>
          <p:cNvSpPr/>
          <p:nvPr/>
        </p:nvSpPr>
        <p:spPr>
          <a:xfrm>
            <a:off x="11160701" y="246743"/>
            <a:ext cx="784556" cy="725714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C7C884-1954-1C4D-929F-3081C93E367F}"/>
              </a:ext>
            </a:extLst>
          </p:cNvPr>
          <p:cNvSpPr txBox="1"/>
          <p:nvPr/>
        </p:nvSpPr>
        <p:spPr>
          <a:xfrm flipH="1">
            <a:off x="11201887" y="271456"/>
            <a:ext cx="722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6E3EED-4033-554A-9807-343EA54F3EAC}"/>
              </a:ext>
            </a:extLst>
          </p:cNvPr>
          <p:cNvSpPr txBox="1"/>
          <p:nvPr/>
        </p:nvSpPr>
        <p:spPr>
          <a:xfrm>
            <a:off x="771071" y="5861957"/>
            <a:ext cx="1088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 to </a:t>
            </a:r>
            <a:r>
              <a:rPr lang="en-US" sz="2400" i="1" dirty="0"/>
              <a:t>retain p</a:t>
            </a:r>
            <a:r>
              <a:rPr lang="en-US" sz="2400" dirty="0"/>
              <a:t>olitically-savvy and CS-research savvy  people in DC over longer terms</a:t>
            </a:r>
          </a:p>
        </p:txBody>
      </p:sp>
    </p:spTree>
    <p:extLst>
      <p:ext uri="{BB962C8B-B14F-4D97-AF65-F5344CB8AC3E}">
        <p14:creationId xmlns:p14="http://schemas.microsoft.com/office/powerpoint/2010/main" val="9483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DD81C6EA-E4FD-B145-853B-CB041B4C1787}"/>
              </a:ext>
            </a:extLst>
          </p:cNvPr>
          <p:cNvSpPr txBox="1">
            <a:spLocks/>
          </p:cNvSpPr>
          <p:nvPr/>
        </p:nvSpPr>
        <p:spPr>
          <a:xfrm>
            <a:off x="625047" y="178829"/>
            <a:ext cx="9492734" cy="1322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CS Community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BEB00-804E-BD47-A353-911364DDA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76" y="1456871"/>
            <a:ext cx="10600724" cy="4927599"/>
          </a:xfrm>
        </p:spPr>
        <p:txBody>
          <a:bodyPr>
            <a:normAutofit fontScale="92500" lnSpcReduction="10000"/>
          </a:bodyPr>
          <a:lstStyle/>
          <a:p>
            <a:pPr marL="279400" indent="-279400">
              <a:lnSpc>
                <a:spcPct val="100000"/>
              </a:lnSpc>
              <a:buClr>
                <a:srgbClr val="000090"/>
              </a:buClr>
              <a:buFont typeface="Wingdings" pitchFamily="2" charset="2"/>
              <a:buChar char="§"/>
            </a:pPr>
            <a:r>
              <a:rPr lang="en-US" sz="3000" dirty="0"/>
              <a:t>Increased interactions with Congress (staff, NSC AI)</a:t>
            </a:r>
          </a:p>
          <a:p>
            <a:pPr marL="736600" lvl="2" indent="-279400">
              <a:lnSpc>
                <a:spcPct val="100000"/>
              </a:lnSpc>
              <a:buClr>
                <a:srgbClr val="000090"/>
              </a:buClr>
              <a:buFont typeface="Wingdings" pitchFamily="2" charset="2"/>
              <a:buChar char="§"/>
            </a:pPr>
            <a:r>
              <a:rPr lang="en-US" sz="3000" dirty="0"/>
              <a:t>“push,” into addition to responding to “pull”</a:t>
            </a:r>
          </a:p>
          <a:p>
            <a:pPr marL="279400" indent="-279400">
              <a:lnSpc>
                <a:spcPct val="100000"/>
              </a:lnSpc>
              <a:buClr>
                <a:srgbClr val="000090"/>
              </a:buClr>
              <a:buFont typeface="Wingdings" pitchFamily="2" charset="2"/>
              <a:buChar char="§"/>
            </a:pPr>
            <a:r>
              <a:rPr lang="en-US" sz="3000" i="1" dirty="0"/>
              <a:t>Retaining p</a:t>
            </a:r>
            <a:r>
              <a:rPr lang="en-US" sz="3000" dirty="0"/>
              <a:t>olitically- and CS-research-savvy  people in DC longer</a:t>
            </a:r>
          </a:p>
          <a:p>
            <a:pPr marL="279400" indent="-279400">
              <a:lnSpc>
                <a:spcPct val="100000"/>
              </a:lnSpc>
              <a:buClr>
                <a:srgbClr val="000090"/>
              </a:buClr>
              <a:buFont typeface="Wingdings" pitchFamily="2" charset="2"/>
              <a:buChar char="§"/>
            </a:pPr>
            <a:r>
              <a:rPr lang="en-US" sz="3000" dirty="0"/>
              <a:t>NSF and 87%: engaging other Federal agencies in CS research</a:t>
            </a:r>
          </a:p>
          <a:p>
            <a:pPr marL="279400" indent="-279400">
              <a:lnSpc>
                <a:spcPct val="100000"/>
              </a:lnSpc>
              <a:buClr>
                <a:srgbClr val="000090"/>
              </a:buClr>
              <a:buFont typeface="Wingdings" pitchFamily="2" charset="2"/>
              <a:buChar char="§"/>
            </a:pPr>
            <a:r>
              <a:rPr lang="en-US" sz="3000" dirty="0"/>
              <a:t>Making research funding </a:t>
            </a:r>
            <a:r>
              <a:rPr lang="en-US" sz="3000" i="1" dirty="0"/>
              <a:t>someone’s</a:t>
            </a:r>
            <a:r>
              <a:rPr lang="en-US" sz="3000" dirty="0"/>
              <a:t> top-3 priority</a:t>
            </a:r>
          </a:p>
          <a:p>
            <a:pPr marL="279400" indent="-279400">
              <a:lnSpc>
                <a:spcPct val="100000"/>
              </a:lnSpc>
              <a:buClr>
                <a:srgbClr val="000090"/>
              </a:buClr>
              <a:buFont typeface="Wingdings" pitchFamily="2" charset="2"/>
              <a:buChar char="§"/>
            </a:pPr>
            <a:r>
              <a:rPr lang="en-US" sz="3000" dirty="0"/>
              <a:t>Honing our narrative: updating tiretracks</a:t>
            </a:r>
          </a:p>
          <a:p>
            <a:pPr marL="736600" lvl="1" indent="-279400">
              <a:lnSpc>
                <a:spcPct val="100000"/>
              </a:lnSpc>
              <a:buClr>
                <a:srgbClr val="000090"/>
              </a:buClr>
              <a:buFont typeface="Wingdings" pitchFamily="2" charset="2"/>
              <a:buChar char="§"/>
            </a:pPr>
            <a:r>
              <a:rPr lang="en-US" sz="3000" dirty="0"/>
              <a:t>also: contributions to national security, defense, health</a:t>
            </a:r>
          </a:p>
          <a:p>
            <a:pPr marL="279400" indent="-279400">
              <a:lnSpc>
                <a:spcPct val="100000"/>
              </a:lnSpc>
              <a:buClr>
                <a:srgbClr val="000090"/>
              </a:buClr>
              <a:buFont typeface="Wingdings" pitchFamily="2" charset="2"/>
              <a:buChar char="§"/>
            </a:pPr>
            <a:r>
              <a:rPr lang="en-US" sz="3000" dirty="0"/>
              <a:t>Helping academic CS:</a:t>
            </a:r>
          </a:p>
          <a:p>
            <a:pPr lvl="1">
              <a:lnSpc>
                <a:spcPct val="100000"/>
              </a:lnSpc>
              <a:buClr>
                <a:srgbClr val="000090"/>
              </a:buClr>
              <a:buFont typeface="Wingdings" pitchFamily="2" charset="2"/>
              <a:buChar char="§"/>
            </a:pPr>
            <a:r>
              <a:rPr lang="en-US" sz="3000" dirty="0"/>
              <a:t>Funding and tenure, eating our seed corn, scaling undergraduate programs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A0B588-393D-DD40-BB8F-1D237E5C9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324" y="354571"/>
            <a:ext cx="1543151" cy="117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1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hanks.png">
            <a:extLst>
              <a:ext uri="{FF2B5EF4-FFF2-40B4-BE49-F238E27FC236}">
                <a16:creationId xmlns:a16="http://schemas.microsoft.com/office/drawing/2014/main" id="{3311D0AA-AFC9-E149-BE54-09894E5A0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154" y="420130"/>
            <a:ext cx="6408905" cy="5261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E93A2E-FE9B-F64E-BAAF-E90192854793}"/>
              </a:ext>
            </a:extLst>
          </p:cNvPr>
          <p:cNvSpPr txBox="1"/>
          <p:nvPr/>
        </p:nvSpPr>
        <p:spPr>
          <a:xfrm>
            <a:off x="4065372" y="4534930"/>
            <a:ext cx="499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thanks at http://</a:t>
            </a:r>
            <a:r>
              <a:rPr lang="en-US" dirty="0" err="1"/>
              <a:t>jimkurose.wordpress.com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5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73AB3A9-3E2D-1441-B0C5-06F7150ED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013" y="740227"/>
            <a:ext cx="1219221" cy="87490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63635AB-EB7F-8A42-A664-0D16A1A0BAD9}"/>
              </a:ext>
            </a:extLst>
          </p:cNvPr>
          <p:cNvSpPr/>
          <p:nvPr/>
        </p:nvSpPr>
        <p:spPr>
          <a:xfrm>
            <a:off x="11160701" y="246743"/>
            <a:ext cx="784556" cy="725714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A65D2E-DBCF-DF4B-827C-3EC93A12991A}"/>
              </a:ext>
            </a:extLst>
          </p:cNvPr>
          <p:cNvSpPr txBox="1"/>
          <p:nvPr/>
        </p:nvSpPr>
        <p:spPr>
          <a:xfrm flipH="1">
            <a:off x="11350171" y="246742"/>
            <a:ext cx="37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FD1DD2-9C73-7744-B525-D565B7AA605A}"/>
              </a:ext>
            </a:extLst>
          </p:cNvPr>
          <p:cNvGrpSpPr/>
          <p:nvPr/>
        </p:nvGrpSpPr>
        <p:grpSpPr>
          <a:xfrm>
            <a:off x="221412" y="69306"/>
            <a:ext cx="10790784" cy="4161791"/>
            <a:chOff x="221412" y="69306"/>
            <a:chExt cx="10790784" cy="4161791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64BAC690-364E-5A44-A4AC-A3D931C7951F}"/>
                </a:ext>
              </a:extLst>
            </p:cNvPr>
            <p:cNvSpPr txBox="1">
              <a:spLocks/>
            </p:cNvSpPr>
            <p:nvPr/>
          </p:nvSpPr>
          <p:spPr>
            <a:xfrm>
              <a:off x="221412" y="69306"/>
              <a:ext cx="1079078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>
                  <a:solidFill>
                    <a:srgbClr val="000090"/>
                  </a:solidFill>
                  <a:latin typeface="+mn-lt"/>
                </a:rPr>
                <a:t>Relatively Flat Funding, 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256E51D-930F-3841-9FD0-ED7936A37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0442" y="1030513"/>
              <a:ext cx="4283530" cy="2825063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E266E7E-23B3-A848-BD1C-2C4B88E114B5}"/>
                </a:ext>
              </a:extLst>
            </p:cNvPr>
            <p:cNvSpPr txBox="1"/>
            <p:nvPr/>
          </p:nvSpPr>
          <p:spPr>
            <a:xfrm>
              <a:off x="4476871" y="3830987"/>
              <a:ext cx="34476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90"/>
                  </a:solidFill>
                </a:rPr>
                <a:t>NSF Budget </a:t>
              </a:r>
              <a:r>
                <a:rPr lang="en-US" sz="1600" dirty="0"/>
                <a:t>(AAAS, constant 2019 $)</a:t>
              </a:r>
              <a:endParaRPr lang="en-US" dirty="0"/>
            </a:p>
          </p:txBody>
        </p:sp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id="{6DD8A960-F669-7A44-BC58-EB88478CF17F}"/>
              </a:ext>
            </a:extLst>
          </p:cNvPr>
          <p:cNvSpPr txBox="1">
            <a:spLocks/>
          </p:cNvSpPr>
          <p:nvPr/>
        </p:nvSpPr>
        <p:spPr>
          <a:xfrm>
            <a:off x="5279641" y="76564"/>
            <a:ext cx="64043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90"/>
                </a:solidFill>
                <a:latin typeface="+mn-lt"/>
              </a:rPr>
              <a:t>Exploding opportunity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16202E6-3198-384A-A8F9-13E96DBC8D90}"/>
              </a:ext>
            </a:extLst>
          </p:cNvPr>
          <p:cNvGrpSpPr/>
          <p:nvPr/>
        </p:nvGrpSpPr>
        <p:grpSpPr>
          <a:xfrm>
            <a:off x="348345" y="1233715"/>
            <a:ext cx="11954279" cy="5531609"/>
            <a:chOff x="348345" y="1233715"/>
            <a:chExt cx="11954279" cy="5531609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DED89D7-031D-BB45-8AFB-CEDA066C3A20}"/>
                </a:ext>
              </a:extLst>
            </p:cNvPr>
            <p:cNvGrpSpPr/>
            <p:nvPr/>
          </p:nvGrpSpPr>
          <p:grpSpPr>
            <a:xfrm>
              <a:off x="7803194" y="2467426"/>
              <a:ext cx="4499430" cy="3637302"/>
              <a:chOff x="7803194" y="2467426"/>
              <a:chExt cx="4499430" cy="36373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3E1605-5E43-B24A-819D-728D598A8EC2}"/>
                  </a:ext>
                </a:extLst>
              </p:cNvPr>
              <p:cNvSpPr txBox="1"/>
              <p:nvPr/>
            </p:nvSpPr>
            <p:spPr>
              <a:xfrm>
                <a:off x="7803194" y="5212176"/>
                <a:ext cx="425485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363">
                  <a:buClr>
                    <a:srgbClr val="000090"/>
                  </a:buClr>
                </a:pPr>
                <a:r>
                  <a:rPr lang="en-US" sz="2000" dirty="0">
                    <a:solidFill>
                      <a:srgbClr val="000090"/>
                    </a:solidFill>
                    <a:latin typeface="Calibri" panose="020F0502020204030204"/>
                  </a:rPr>
                  <a:t>Job Openings 2016 – 2026:  </a:t>
                </a:r>
              </a:p>
              <a:p>
                <a:pPr algn="r" defTabSz="914363">
                  <a:buClr>
                    <a:srgbClr val="000090"/>
                  </a:buClr>
                </a:pP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National growth and replacement</a:t>
                </a:r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r" defTabSz="914363">
                  <a:buClr>
                    <a:srgbClr val="000090"/>
                  </a:buClr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 (US Bureau of Labor Statistics) 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E463F5B-2A8D-AC48-A82A-6D0B165F3CD2}"/>
                  </a:ext>
                </a:extLst>
              </p:cNvPr>
              <p:cNvGrpSpPr/>
              <p:nvPr/>
            </p:nvGrpSpPr>
            <p:grpSpPr>
              <a:xfrm>
                <a:off x="8606973" y="2467426"/>
                <a:ext cx="3695651" cy="2717705"/>
                <a:chOff x="1812782" y="2110281"/>
                <a:chExt cx="5380953" cy="4100903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60CA73E6-44DB-364E-BDD3-450CD3C667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70765" y="2473617"/>
                  <a:ext cx="4322970" cy="3737567"/>
                </a:xfrm>
                <a:prstGeom prst="rect">
                  <a:avLst/>
                </a:prstGeom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1E0480B-7145-6D48-9F37-01A2A7FB3038}"/>
                    </a:ext>
                  </a:extLst>
                </p:cNvPr>
                <p:cNvSpPr txBox="1"/>
                <p:nvPr/>
              </p:nvSpPr>
              <p:spPr>
                <a:xfrm>
                  <a:off x="4767900" y="4522402"/>
                  <a:ext cx="1884372" cy="882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63"/>
                  <a:r>
                    <a:rPr lang="en-US" sz="1600" dirty="0">
                      <a:solidFill>
                        <a:prstClr val="black"/>
                      </a:solidFill>
                      <a:latin typeface="Calibri" panose="020F0502020204030204"/>
                    </a:rPr>
                    <a:t>Computer occupations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F781EEC-FB75-C34D-9A86-B71CADC85E32}"/>
                    </a:ext>
                  </a:extLst>
                </p:cNvPr>
                <p:cNvSpPr txBox="1"/>
                <p:nvPr/>
              </p:nvSpPr>
              <p:spPr>
                <a:xfrm>
                  <a:off x="3199303" y="4533926"/>
                  <a:ext cx="1714472" cy="4931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63"/>
                  <a:r>
                    <a:rPr lang="en-US" sz="1600" dirty="0">
                      <a:solidFill>
                        <a:prstClr val="black"/>
                      </a:solidFill>
                      <a:latin typeface="Calibri" panose="020F0502020204030204"/>
                    </a:rPr>
                    <a:t>Engineers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11EE9C8-F717-6C49-96D7-7337E996F5CF}"/>
                    </a:ext>
                  </a:extLst>
                </p:cNvPr>
                <p:cNvSpPr txBox="1"/>
                <p:nvPr/>
              </p:nvSpPr>
              <p:spPr>
                <a:xfrm>
                  <a:off x="2185341" y="2855836"/>
                  <a:ext cx="1354108" cy="4035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63"/>
                  <a:r>
                    <a:rPr lang="en-US" sz="1200" dirty="0">
                      <a:solidFill>
                        <a:prstClr val="black"/>
                      </a:solidFill>
                      <a:latin typeface="Calibri" panose="020F0502020204030204"/>
                    </a:rPr>
                    <a:t>Life sciences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54E6C60-E5EF-DF4D-8619-C469FB006702}"/>
                    </a:ext>
                  </a:extLst>
                </p:cNvPr>
                <p:cNvSpPr txBox="1"/>
                <p:nvPr/>
              </p:nvSpPr>
              <p:spPr>
                <a:xfrm>
                  <a:off x="2165676" y="2545966"/>
                  <a:ext cx="1742234" cy="4035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63"/>
                  <a:r>
                    <a:rPr lang="en-US" sz="1200" dirty="0">
                      <a:solidFill>
                        <a:prstClr val="black"/>
                      </a:solidFill>
                      <a:latin typeface="Calibri" panose="020F0502020204030204"/>
                    </a:rPr>
                    <a:t>Physical sciences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D087C4A-DBD1-6E4D-A3F1-A33D92032C09}"/>
                    </a:ext>
                  </a:extLst>
                </p:cNvPr>
                <p:cNvSpPr txBox="1"/>
                <p:nvPr/>
              </p:nvSpPr>
              <p:spPr>
                <a:xfrm>
                  <a:off x="2899973" y="2281996"/>
                  <a:ext cx="1555937" cy="4035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63"/>
                  <a:r>
                    <a:rPr lang="en-US" sz="1200" dirty="0">
                      <a:solidFill>
                        <a:prstClr val="black"/>
                      </a:solidFill>
                      <a:latin typeface="Calibri" panose="020F0502020204030204"/>
                    </a:rPr>
                    <a:t>Social sciences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FBFB3AC-1A87-2044-9C5D-8FFB460349BB}"/>
                    </a:ext>
                  </a:extLst>
                </p:cNvPr>
                <p:cNvSpPr txBox="1"/>
                <p:nvPr/>
              </p:nvSpPr>
              <p:spPr>
                <a:xfrm>
                  <a:off x="4258212" y="2110281"/>
                  <a:ext cx="732184" cy="4035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63"/>
                  <a:r>
                    <a:rPr lang="en-US" sz="1200" dirty="0">
                      <a:solidFill>
                        <a:prstClr val="black"/>
                      </a:solidFill>
                      <a:latin typeface="Calibri" panose="020F0502020204030204"/>
                    </a:rPr>
                    <a:t>Math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52E498A-DAFC-1D47-A5F3-0213055B1B5E}"/>
                    </a:ext>
                  </a:extLst>
                </p:cNvPr>
                <p:cNvSpPr txBox="1"/>
                <p:nvPr/>
              </p:nvSpPr>
              <p:spPr>
                <a:xfrm>
                  <a:off x="4360415" y="5738896"/>
                  <a:ext cx="591943" cy="381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56</a:t>
                  </a:r>
                  <a:r>
                    <a:rPr lang="en-US" sz="900" dirty="0"/>
                    <a:t>%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41B19CD-9BBF-5144-8463-7E75C0B9344F}"/>
                    </a:ext>
                  </a:extLst>
                </p:cNvPr>
                <p:cNvSpPr txBox="1"/>
                <p:nvPr/>
              </p:nvSpPr>
              <p:spPr>
                <a:xfrm>
                  <a:off x="3147849" y="3640485"/>
                  <a:ext cx="490350" cy="381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7</a:t>
                  </a:r>
                  <a:r>
                    <a:rPr lang="en-US" sz="900" dirty="0"/>
                    <a:t>%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1876859-62FD-FD4C-B601-4BBA9DA3286B}"/>
                    </a:ext>
                  </a:extLst>
                </p:cNvPr>
                <p:cNvSpPr txBox="1"/>
                <p:nvPr/>
              </p:nvSpPr>
              <p:spPr>
                <a:xfrm>
                  <a:off x="1812782" y="3370601"/>
                  <a:ext cx="1619598" cy="851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1200" dirty="0"/>
                    <a:t>Life, physical, soc. sci.  technicians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5415D8C-1932-8E4E-BC2A-787CFAA81043}"/>
                    </a:ext>
                  </a:extLst>
                </p:cNvPr>
                <p:cNvSpPr txBox="1"/>
                <p:nvPr/>
              </p:nvSpPr>
              <p:spPr>
                <a:xfrm>
                  <a:off x="3467739" y="3142020"/>
                  <a:ext cx="490350" cy="381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5</a:t>
                  </a:r>
                  <a:r>
                    <a:rPr lang="en-US" sz="900" dirty="0"/>
                    <a:t>%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6F81887-7C51-1048-B3CD-C1F4763BE93B}"/>
                    </a:ext>
                  </a:extLst>
                </p:cNvPr>
                <p:cNvSpPr txBox="1"/>
                <p:nvPr/>
              </p:nvSpPr>
              <p:spPr>
                <a:xfrm>
                  <a:off x="3796681" y="2834241"/>
                  <a:ext cx="490350" cy="381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4</a:t>
                  </a:r>
                  <a:r>
                    <a:rPr lang="en-US" sz="900" dirty="0"/>
                    <a:t>%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5CB024D-0DBF-FC4F-8F48-4EE5A8DD5D93}"/>
                    </a:ext>
                  </a:extLst>
                </p:cNvPr>
                <p:cNvSpPr txBox="1"/>
                <p:nvPr/>
              </p:nvSpPr>
              <p:spPr>
                <a:xfrm>
                  <a:off x="4167094" y="2639885"/>
                  <a:ext cx="490350" cy="381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4</a:t>
                  </a:r>
                  <a:r>
                    <a:rPr lang="en-US" sz="900" dirty="0"/>
                    <a:t>%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6756C64-2035-4249-9610-13B77D2DE1CE}"/>
                    </a:ext>
                  </a:extLst>
                </p:cNvPr>
                <p:cNvSpPr txBox="1"/>
                <p:nvPr/>
              </p:nvSpPr>
              <p:spPr>
                <a:xfrm>
                  <a:off x="4513551" y="2549727"/>
                  <a:ext cx="490350" cy="381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3</a:t>
                  </a:r>
                  <a:r>
                    <a:rPr lang="en-US" sz="900" dirty="0"/>
                    <a:t>%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EFA4C07-312C-C745-9053-D5D63B170336}"/>
                    </a:ext>
                  </a:extLst>
                </p:cNvPr>
                <p:cNvSpPr txBox="1"/>
                <p:nvPr/>
              </p:nvSpPr>
              <p:spPr>
                <a:xfrm>
                  <a:off x="3714326" y="5422572"/>
                  <a:ext cx="591943" cy="381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20</a:t>
                  </a:r>
                  <a:r>
                    <a:rPr lang="en-US" sz="900" dirty="0"/>
                    <a:t>%</a:t>
                  </a:r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F9488A7-2A2A-D64C-90EC-52F0E8D9AD38}"/>
                </a:ext>
              </a:extLst>
            </p:cNvPr>
            <p:cNvGrpSpPr/>
            <p:nvPr/>
          </p:nvGrpSpPr>
          <p:grpSpPr>
            <a:xfrm>
              <a:off x="4484913" y="4651793"/>
              <a:ext cx="4441371" cy="2099734"/>
              <a:chOff x="4484913" y="4651793"/>
              <a:chExt cx="4441371" cy="2099734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35DEF632-2250-1147-8952-4F28BF36C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01026" y="4651793"/>
                <a:ext cx="3199493" cy="1643777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92EAFD7-FC11-C643-8FE3-7FCF5FE02C0C}"/>
                  </a:ext>
                </a:extLst>
              </p:cNvPr>
              <p:cNvSpPr txBox="1"/>
              <p:nvPr/>
            </p:nvSpPr>
            <p:spPr>
              <a:xfrm flipH="1">
                <a:off x="4484913" y="6238758"/>
                <a:ext cx="4441371" cy="5127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600" dirty="0">
                    <a:solidFill>
                      <a:srgbClr val="000090"/>
                    </a:solidFill>
                  </a:rPr>
                  <a:t>Increase in number of PhDs awarded by STEM Discipline </a:t>
                </a:r>
                <a:r>
                  <a:rPr lang="en-US" sz="1200" dirty="0">
                    <a:solidFill>
                      <a:srgbClr val="000090"/>
                    </a:solidFill>
                  </a:rPr>
                  <a:t>(2002-2017). </a:t>
                </a:r>
                <a:r>
                  <a:rPr lang="en-US" sz="1100" dirty="0"/>
                  <a:t>NSF 19-03</a:t>
                </a:r>
                <a:endParaRPr lang="en-US" sz="1600" dirty="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4F106C7-B8AC-6341-814B-98F4D22D312F}"/>
                </a:ext>
              </a:extLst>
            </p:cNvPr>
            <p:cNvGrpSpPr/>
            <p:nvPr/>
          </p:nvGrpSpPr>
          <p:grpSpPr>
            <a:xfrm>
              <a:off x="348345" y="1233715"/>
              <a:ext cx="3599538" cy="5531609"/>
              <a:chOff x="348345" y="1233715"/>
              <a:chExt cx="3599538" cy="5531609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DFC2C00-4F51-B341-8CF3-E51CC2DF2D1C}"/>
                  </a:ext>
                </a:extLst>
              </p:cNvPr>
              <p:cNvGrpSpPr/>
              <p:nvPr/>
            </p:nvGrpSpPr>
            <p:grpSpPr>
              <a:xfrm>
                <a:off x="986973" y="1233715"/>
                <a:ext cx="1516064" cy="2496210"/>
                <a:chOff x="5372006" y="2242362"/>
                <a:chExt cx="2759271" cy="4094316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54881468-3403-A048-B10E-102C83573262}"/>
                    </a:ext>
                  </a:extLst>
                </p:cNvPr>
                <p:cNvGrpSpPr/>
                <p:nvPr/>
              </p:nvGrpSpPr>
              <p:grpSpPr>
                <a:xfrm>
                  <a:off x="5372006" y="2242362"/>
                  <a:ext cx="2759271" cy="3925003"/>
                  <a:chOff x="5332677" y="2172929"/>
                  <a:chExt cx="2759271" cy="3925003"/>
                </a:xfrm>
              </p:grpSpPr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253959D7-2E75-3443-9B6F-D0D243352B4E}"/>
                      </a:ext>
                    </a:extLst>
                  </p:cNvPr>
                  <p:cNvSpPr/>
                  <p:nvPr/>
                </p:nvSpPr>
                <p:spPr>
                  <a:xfrm>
                    <a:off x="5332677" y="2172929"/>
                    <a:ext cx="2759271" cy="38542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 dirty="0"/>
                  </a:p>
                </p:txBody>
              </p: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FDF9213D-084B-F04B-A55E-E504B55CC34D}"/>
                      </a:ext>
                    </a:extLst>
                  </p:cNvPr>
                  <p:cNvGrpSpPr/>
                  <p:nvPr/>
                </p:nvGrpSpPr>
                <p:grpSpPr>
                  <a:xfrm>
                    <a:off x="5332677" y="2286000"/>
                    <a:ext cx="2687373" cy="3811932"/>
                    <a:chOff x="5332677" y="2286000"/>
                    <a:chExt cx="2687373" cy="3811932"/>
                  </a:xfrm>
                </p:grpSpPr>
                <p:pic>
                  <p:nvPicPr>
                    <p:cNvPr id="42" name="Picture 41">
                      <a:extLst>
                        <a:ext uri="{FF2B5EF4-FFF2-40B4-BE49-F238E27FC236}">
                          <a16:creationId xmlns:a16="http://schemas.microsoft.com/office/drawing/2014/main" id="{D8394C30-F791-8A4A-9C35-781D693FB3D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6610350" y="2286000"/>
                      <a:ext cx="1409700" cy="36576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42">
                      <a:extLst>
                        <a:ext uri="{FF2B5EF4-FFF2-40B4-BE49-F238E27FC236}">
                          <a16:creationId xmlns:a16="http://schemas.microsoft.com/office/drawing/2014/main" id="{59D7560B-8142-1748-837E-ABDCEC89DFE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5332677" y="2303172"/>
                      <a:ext cx="1265214" cy="379476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A5E226F4-4A24-5840-977C-DC8BC02A20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51641" y="6082678"/>
                  <a:ext cx="939800" cy="254000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97B034F1-F1AF-C84A-9C4D-0A1E823F5E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83007" y="2372605"/>
                  <a:ext cx="737268" cy="933105"/>
                </a:xfrm>
                <a:prstGeom prst="rect">
                  <a:avLst/>
                </a:prstGeom>
              </p:spPr>
            </p:pic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97A073D-146E-A046-9064-AA8A85A1703F}"/>
                  </a:ext>
                </a:extLst>
              </p:cNvPr>
              <p:cNvGrpSpPr/>
              <p:nvPr/>
            </p:nvGrpSpPr>
            <p:grpSpPr>
              <a:xfrm>
                <a:off x="348345" y="4503433"/>
                <a:ext cx="3451400" cy="1567700"/>
                <a:chOff x="188687" y="4599142"/>
                <a:chExt cx="4042735" cy="2159472"/>
              </a:xfrm>
            </p:grpSpPr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78C56779-A04F-E541-BA51-97BBFCE70A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2252" y="4746557"/>
                  <a:ext cx="3477084" cy="1728662"/>
                </a:xfrm>
                <a:prstGeom prst="rect">
                  <a:avLst/>
                </a:prstGeom>
              </p:spPr>
            </p:pic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CF70E90-C90C-154E-B703-3E204D101BC9}"/>
                    </a:ext>
                  </a:extLst>
                </p:cNvPr>
                <p:cNvSpPr txBox="1"/>
                <p:nvPr/>
              </p:nvSpPr>
              <p:spPr>
                <a:xfrm>
                  <a:off x="3807223" y="6432865"/>
                  <a:ext cx="424199" cy="3257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2017</a:t>
                  </a:r>
                  <a:endParaRPr lang="en-US" sz="1400" dirty="0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E74E1FB-C6D7-3841-B71F-71B9A57E0416}"/>
                    </a:ext>
                  </a:extLst>
                </p:cNvPr>
                <p:cNvSpPr txBox="1"/>
                <p:nvPr/>
              </p:nvSpPr>
              <p:spPr>
                <a:xfrm>
                  <a:off x="2317763" y="6432865"/>
                  <a:ext cx="424199" cy="3257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2007</a:t>
                  </a:r>
                  <a:endParaRPr lang="en-US" sz="1400" dirty="0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AF6E8AA-447D-A34A-9204-A2EB418028F0}"/>
                    </a:ext>
                  </a:extLst>
                </p:cNvPr>
                <p:cNvSpPr txBox="1"/>
                <p:nvPr/>
              </p:nvSpPr>
              <p:spPr>
                <a:xfrm>
                  <a:off x="213835" y="6210910"/>
                  <a:ext cx="50045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10K</a:t>
                  </a:r>
                  <a:endParaRPr lang="en-US" sz="2800" dirty="0"/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A891E43-0408-0340-A5F9-208DD08604C9}"/>
                    </a:ext>
                  </a:extLst>
                </p:cNvPr>
                <p:cNvSpPr txBox="1"/>
                <p:nvPr/>
              </p:nvSpPr>
              <p:spPr>
                <a:xfrm>
                  <a:off x="208179" y="4599142"/>
                  <a:ext cx="50045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40K</a:t>
                  </a:r>
                  <a:endParaRPr lang="en-US" sz="2800" dirty="0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4927BB1-BF62-8943-B485-8912AF7BC325}"/>
                    </a:ext>
                  </a:extLst>
                </p:cNvPr>
                <p:cNvSpPr txBox="1"/>
                <p:nvPr/>
              </p:nvSpPr>
              <p:spPr>
                <a:xfrm>
                  <a:off x="217105" y="5103966"/>
                  <a:ext cx="50045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30K</a:t>
                  </a:r>
                  <a:endParaRPr lang="en-US" sz="2800" dirty="0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53E1D79-C719-A443-A731-89C7AE2209E6}"/>
                    </a:ext>
                  </a:extLst>
                </p:cNvPr>
                <p:cNvSpPr txBox="1"/>
                <p:nvPr/>
              </p:nvSpPr>
              <p:spPr>
                <a:xfrm>
                  <a:off x="188687" y="5658172"/>
                  <a:ext cx="50045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20K</a:t>
                  </a:r>
                  <a:endParaRPr lang="en-US" sz="2800" dirty="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53865167-95DD-8043-AAD3-B9476220E45D}"/>
                    </a:ext>
                  </a:extLst>
                </p:cNvPr>
                <p:cNvSpPr txBox="1"/>
                <p:nvPr/>
              </p:nvSpPr>
              <p:spPr>
                <a:xfrm>
                  <a:off x="824002" y="6432865"/>
                  <a:ext cx="424199" cy="3257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1997</a:t>
                  </a:r>
                  <a:endParaRPr lang="en-US" sz="1400" dirty="0"/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FE4B35-9638-D445-993B-CB7E667879AC}"/>
                  </a:ext>
                </a:extLst>
              </p:cNvPr>
              <p:cNvSpPr txBox="1"/>
              <p:nvPr/>
            </p:nvSpPr>
            <p:spPr>
              <a:xfrm>
                <a:off x="471660" y="6252555"/>
                <a:ext cx="3476223" cy="512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63">
                  <a:lnSpc>
                    <a:spcPct val="85000"/>
                  </a:lnSpc>
                </a:pPr>
                <a:r>
                  <a:rPr lang="en-US" sz="1600" dirty="0">
                    <a:solidFill>
                      <a:srgbClr val="011790"/>
                    </a:solidFill>
                  </a:rPr>
                  <a:t>Newly Declared Undergraduate CS, CE, I Majors </a:t>
                </a:r>
                <a:r>
                  <a:rPr lang="en-US" sz="1400" dirty="0"/>
                  <a:t>(CRA)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6360CF-C4BF-7842-B166-5961627D6D1E}"/>
                  </a:ext>
                </a:extLst>
              </p:cNvPr>
              <p:cNvSpPr txBox="1"/>
              <p:nvPr/>
            </p:nvSpPr>
            <p:spPr>
              <a:xfrm>
                <a:off x="710402" y="3577057"/>
                <a:ext cx="2668057" cy="8710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dirty="0">
                    <a:solidFill>
                      <a:srgbClr val="011790"/>
                    </a:solidFill>
                  </a:rPr>
                  <a:t>Advertised tenure track positions in CS </a:t>
                </a:r>
                <a:r>
                  <a:rPr lang="en-US" sz="1400" dirty="0">
                    <a:solidFill>
                      <a:prstClr val="black"/>
                    </a:solidFill>
                  </a:rPr>
                  <a:t>(Wills, 2018</a:t>
                </a:r>
                <a:r>
                  <a:rPr lang="en-US" sz="1200" dirty="0">
                    <a:solidFill>
                      <a:prstClr val="black"/>
                    </a:solidFill>
                  </a:rPr>
                  <a:t>)</a:t>
                </a:r>
              </a:p>
              <a:p>
                <a:pPr defTabSz="914363"/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99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4BAC690-364E-5A44-A4AC-A3D931C7951F}"/>
              </a:ext>
            </a:extLst>
          </p:cNvPr>
          <p:cNvSpPr txBox="1">
            <a:spLocks/>
          </p:cNvSpPr>
          <p:nvPr/>
        </p:nvSpPr>
        <p:spPr>
          <a:xfrm>
            <a:off x="567873" y="359591"/>
            <a:ext cx="103009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90"/>
                </a:solidFill>
                <a:latin typeface="+mn-lt"/>
              </a:rPr>
              <a:t>By some measures CISE has done well, but 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3AB3A9-3E2D-1441-B0C5-06F7150ED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013" y="740227"/>
            <a:ext cx="1219221" cy="87490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63635AB-EB7F-8A42-A664-0D16A1A0BAD9}"/>
              </a:ext>
            </a:extLst>
          </p:cNvPr>
          <p:cNvSpPr/>
          <p:nvPr/>
        </p:nvSpPr>
        <p:spPr>
          <a:xfrm>
            <a:off x="11160701" y="246743"/>
            <a:ext cx="784556" cy="725714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A65D2E-DBCF-DF4B-827C-3EC93A12991A}"/>
              </a:ext>
            </a:extLst>
          </p:cNvPr>
          <p:cNvSpPr txBox="1"/>
          <p:nvPr/>
        </p:nvSpPr>
        <p:spPr>
          <a:xfrm flipH="1">
            <a:off x="11350171" y="246742"/>
            <a:ext cx="37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767044-E6CF-164B-BDFF-1B4D0EA12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83" y="1825516"/>
            <a:ext cx="9251264" cy="38505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ABD0FE-68C1-A94F-B70A-EEBA4E77DF4D}"/>
              </a:ext>
            </a:extLst>
          </p:cNvPr>
          <p:cNvSpPr txBox="1"/>
          <p:nvPr/>
        </p:nvSpPr>
        <p:spPr>
          <a:xfrm>
            <a:off x="1944915" y="1756229"/>
            <a:ext cx="3686628" cy="1255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0090"/>
                </a:solidFill>
              </a:rPr>
              <a:t>% Change in Funding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0090"/>
                </a:solidFill>
              </a:rPr>
              <a:t>NSF Directorates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0090"/>
                </a:solidFill>
              </a:rPr>
              <a:t>2000-2018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F5EA9-7A42-734F-9D21-946DDA57916A}"/>
              </a:ext>
            </a:extLst>
          </p:cNvPr>
          <p:cNvSpPr txBox="1"/>
          <p:nvPr/>
        </p:nvSpPr>
        <p:spPr>
          <a:xfrm flipH="1">
            <a:off x="986971" y="6023428"/>
            <a:ext cx="1026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… and high quality proposed research goes unfunded across all directorates </a:t>
            </a:r>
          </a:p>
        </p:txBody>
      </p:sp>
    </p:spTree>
    <p:extLst>
      <p:ext uri="{BB962C8B-B14F-4D97-AF65-F5344CB8AC3E}">
        <p14:creationId xmlns:p14="http://schemas.microsoft.com/office/powerpoint/2010/main" val="332496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4BAC690-364E-5A44-A4AC-A3D931C7951F}"/>
              </a:ext>
            </a:extLst>
          </p:cNvPr>
          <p:cNvSpPr txBox="1">
            <a:spLocks/>
          </p:cNvSpPr>
          <p:nvPr/>
        </p:nvSpPr>
        <p:spPr>
          <a:xfrm>
            <a:off x="676877" y="0"/>
            <a:ext cx="103009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90"/>
                </a:solidFill>
                <a:latin typeface="+mn-lt"/>
              </a:rPr>
              <a:t>87%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3AB3A9-3E2D-1441-B0C5-06F7150ED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013" y="740227"/>
            <a:ext cx="1219221" cy="87490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63635AB-EB7F-8A42-A664-0D16A1A0BAD9}"/>
              </a:ext>
            </a:extLst>
          </p:cNvPr>
          <p:cNvSpPr/>
          <p:nvPr/>
        </p:nvSpPr>
        <p:spPr>
          <a:xfrm>
            <a:off x="11160701" y="246743"/>
            <a:ext cx="784556" cy="725714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A65D2E-DBCF-DF4B-827C-3EC93A12991A}"/>
              </a:ext>
            </a:extLst>
          </p:cNvPr>
          <p:cNvSpPr txBox="1"/>
          <p:nvPr/>
        </p:nvSpPr>
        <p:spPr>
          <a:xfrm flipH="1">
            <a:off x="11350171" y="246742"/>
            <a:ext cx="37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F5EA9-7A42-734F-9D21-946DDA57916A}"/>
              </a:ext>
            </a:extLst>
          </p:cNvPr>
          <p:cNvSpPr txBox="1"/>
          <p:nvPr/>
        </p:nvSpPr>
        <p:spPr>
          <a:xfrm flipH="1">
            <a:off x="6264727" y="2184695"/>
            <a:ext cx="542653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90"/>
                </a:solidFill>
              </a:rPr>
              <a:t>NSF funds a very large proportion of Federal basic CS research.  Mission agencies are expanding AI activities in their application domains. What portions of that goes to CISE academic research is TBD.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16BB01-848F-C64B-8408-D395C7F1A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685" y="4478880"/>
            <a:ext cx="4460273" cy="19701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18F86B-B295-4049-92A5-3946A9F25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06" y="979714"/>
            <a:ext cx="5296821" cy="2563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319CD4-7323-F14E-961F-4DF8DAE07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346" y="3853543"/>
            <a:ext cx="3839765" cy="1842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7DA956-4956-804A-8CC5-C46660FF8D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529" y="5379766"/>
            <a:ext cx="3920337" cy="12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5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4BAC690-364E-5A44-A4AC-A3D931C7951F}"/>
              </a:ext>
            </a:extLst>
          </p:cNvPr>
          <p:cNvSpPr txBox="1">
            <a:spLocks/>
          </p:cNvSpPr>
          <p:nvPr/>
        </p:nvSpPr>
        <p:spPr>
          <a:xfrm>
            <a:off x="676877" y="210064"/>
            <a:ext cx="103009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90"/>
                </a:solidFill>
                <a:latin typeface="+mn-lt"/>
              </a:rPr>
              <a:t>Funding Agencies: NSF and other agencies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3AB3A9-3E2D-1441-B0C5-06F7150ED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013" y="740227"/>
            <a:ext cx="1219221" cy="87490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63635AB-EB7F-8A42-A664-0D16A1A0BAD9}"/>
              </a:ext>
            </a:extLst>
          </p:cNvPr>
          <p:cNvSpPr/>
          <p:nvPr/>
        </p:nvSpPr>
        <p:spPr>
          <a:xfrm>
            <a:off x="11160701" y="246743"/>
            <a:ext cx="784556" cy="725714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A65D2E-DBCF-DF4B-827C-3EC93A12991A}"/>
              </a:ext>
            </a:extLst>
          </p:cNvPr>
          <p:cNvSpPr txBox="1"/>
          <p:nvPr/>
        </p:nvSpPr>
        <p:spPr>
          <a:xfrm flipH="1">
            <a:off x="11350171" y="246742"/>
            <a:ext cx="37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F5EA9-7A42-734F-9D21-946DDA57916A}"/>
              </a:ext>
            </a:extLst>
          </p:cNvPr>
          <p:cNvSpPr txBox="1"/>
          <p:nvPr/>
        </p:nvSpPr>
        <p:spPr>
          <a:xfrm flipH="1">
            <a:off x="619010" y="1449468"/>
            <a:ext cx="543889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90"/>
                </a:solidFill>
              </a:rPr>
              <a:t>Many Federal agencies have “lifers” leading the agency.  They have deep experience, many contacts, and know how to “work the system”.  By comparison, </a:t>
            </a:r>
            <a:r>
              <a:rPr lang="en-US" sz="2400" dirty="0" err="1">
                <a:solidFill>
                  <a:srgbClr val="000090"/>
                </a:solidFill>
              </a:rPr>
              <a:t>NSFer</a:t>
            </a:r>
            <a:r>
              <a:rPr lang="en-US" sz="2400" dirty="0">
                <a:solidFill>
                  <a:srgbClr val="000090"/>
                </a:solidFill>
              </a:rPr>
              <a:t> leadership are “short-termers”</a:t>
            </a:r>
          </a:p>
          <a:p>
            <a:pPr marL="342900" indent="-3429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0090"/>
                </a:solidFill>
              </a:rPr>
              <a:t>But NSF DADs, DDDs are invaluable, generally long-term, Federal employees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D5E261-F8D4-5E43-B955-5DFC1395CFE5}"/>
              </a:ext>
            </a:extLst>
          </p:cNvPr>
          <p:cNvSpPr txBox="1"/>
          <p:nvPr/>
        </p:nvSpPr>
        <p:spPr>
          <a:xfrm flipH="1">
            <a:off x="7024374" y="2156597"/>
            <a:ext cx="450904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90"/>
                </a:solidFill>
              </a:rPr>
              <a:t>Other Federal agencies have organizations that promote their good work within the Beltway.</a:t>
            </a:r>
          </a:p>
        </p:txBody>
      </p:sp>
      <p:pic>
        <p:nvPicPr>
          <p:cNvPr id="1026" name="Picture 2" descr="Image result for Steve Binkley">
            <a:extLst>
              <a:ext uri="{FF2B5EF4-FFF2-40B4-BE49-F238E27FC236}">
                <a16:creationId xmlns:a16="http://schemas.microsoft.com/office/drawing/2014/main" id="{4740CA1D-C45A-9740-8765-55CD8863B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72" y="4401174"/>
            <a:ext cx="1185905" cy="16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even walker DARPA">
            <a:extLst>
              <a:ext uri="{FF2B5EF4-FFF2-40B4-BE49-F238E27FC236}">
                <a16:creationId xmlns:a16="http://schemas.microsoft.com/office/drawing/2014/main" id="{C4F280A1-8B46-6C47-AC33-B154601E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199" y="5231137"/>
            <a:ext cx="1383729" cy="147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rancis collins nih director">
            <a:extLst>
              <a:ext uri="{FF2B5EF4-FFF2-40B4-BE49-F238E27FC236}">
                <a16:creationId xmlns:a16="http://schemas.microsoft.com/office/drawing/2014/main" id="{5D9B5F11-8C62-0C49-AB10-223D37047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17" y="4390876"/>
            <a:ext cx="1162554" cy="14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Research!America">
            <a:extLst>
              <a:ext uri="{FF2B5EF4-FFF2-40B4-BE49-F238E27FC236}">
                <a16:creationId xmlns:a16="http://schemas.microsoft.com/office/drawing/2014/main" id="{8B4D9DB7-4144-3641-9AF2-AEAF1EA07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614" y="4766618"/>
            <a:ext cx="1977082" cy="19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OE Labs">
            <a:extLst>
              <a:ext uri="{FF2B5EF4-FFF2-40B4-BE49-F238E27FC236}">
                <a16:creationId xmlns:a16="http://schemas.microsoft.com/office/drawing/2014/main" id="{6028D030-E833-EA49-B3BE-74739AF8B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19" y="3500369"/>
            <a:ext cx="4012461" cy="18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00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4BAC690-364E-5A44-A4AC-A3D931C7951F}"/>
              </a:ext>
            </a:extLst>
          </p:cNvPr>
          <p:cNvSpPr txBox="1">
            <a:spLocks/>
          </p:cNvSpPr>
          <p:nvPr/>
        </p:nvSpPr>
        <p:spPr>
          <a:xfrm>
            <a:off x="837515" y="568410"/>
            <a:ext cx="94927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90"/>
                </a:solidFill>
                <a:latin typeface="+mn-lt"/>
              </a:rPr>
              <a:t>Academic versus industry research: the public (and others) don’t quite get 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3AB3A9-3E2D-1441-B0C5-06F7150ED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013" y="740227"/>
            <a:ext cx="1219221" cy="87490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63635AB-EB7F-8A42-A664-0D16A1A0BAD9}"/>
              </a:ext>
            </a:extLst>
          </p:cNvPr>
          <p:cNvSpPr/>
          <p:nvPr/>
        </p:nvSpPr>
        <p:spPr>
          <a:xfrm>
            <a:off x="11160701" y="246743"/>
            <a:ext cx="784556" cy="725714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A65D2E-DBCF-DF4B-827C-3EC93A12991A}"/>
              </a:ext>
            </a:extLst>
          </p:cNvPr>
          <p:cNvSpPr txBox="1"/>
          <p:nvPr/>
        </p:nvSpPr>
        <p:spPr>
          <a:xfrm flipH="1">
            <a:off x="11350171" y="246742"/>
            <a:ext cx="37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D1508-00B7-6144-93F9-0EE8486FA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28" y="1867878"/>
            <a:ext cx="6835346" cy="4351338"/>
          </a:xfrm>
        </p:spPr>
        <p:txBody>
          <a:bodyPr>
            <a:normAutofit fontScale="92500"/>
          </a:bodyPr>
          <a:lstStyle/>
          <a:p>
            <a:pPr>
              <a:buClr>
                <a:srgbClr val="000090"/>
              </a:buClr>
              <a:buFont typeface="Wingdings" pitchFamily="2" charset="2"/>
              <a:buChar char="§"/>
            </a:pPr>
            <a:r>
              <a:rPr lang="en-US" dirty="0"/>
              <a:t>Well-known that industry R&amp;D vastly outspends Federal CS investments (Amazon, Google, Microsoft: $22B, $16.2B, $14.7B)</a:t>
            </a:r>
          </a:p>
          <a:p>
            <a:pPr lvl="1">
              <a:buClr>
                <a:srgbClr val="000090"/>
              </a:buClr>
              <a:buFont typeface="Wingdings" pitchFamily="2" charset="2"/>
              <a:buChar char="§"/>
            </a:pPr>
            <a:r>
              <a:rPr lang="en-US" dirty="0"/>
              <a:t>Heard in the corridors of NSF</a:t>
            </a:r>
            <a:r>
              <a:rPr lang="en-US" sz="1800" dirty="0"/>
              <a:t> (not CISE) </a:t>
            </a:r>
            <a:r>
              <a:rPr lang="en-US" dirty="0"/>
              <a:t>: “with so much money being invested in CS research by industry, how can NSF hope to make a difference?”</a:t>
            </a:r>
          </a:p>
          <a:p>
            <a:pPr>
              <a:buClr>
                <a:srgbClr val="000090"/>
              </a:buClr>
              <a:buFont typeface="Wingdings" pitchFamily="2" charset="2"/>
              <a:buChar char="§"/>
            </a:pPr>
            <a:r>
              <a:rPr lang="en-US" dirty="0"/>
              <a:t>Need to continue to make case for the value proposition for academic CS research that’s funded by the Federal Government, or jointly with industry</a:t>
            </a:r>
          </a:p>
          <a:p>
            <a:pPr lvl="1">
              <a:buClr>
                <a:srgbClr val="000090"/>
              </a:buClr>
              <a:buFont typeface="Wingdings" pitchFamily="2" charset="2"/>
              <a:buChar char="§"/>
            </a:pPr>
            <a:r>
              <a:rPr lang="en-US" dirty="0"/>
              <a:t>But not a top 3 priority for any lobbying organizations (university, or industry)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FADFA-8F33-CC43-8D48-5DF3B75E1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622" y="2285998"/>
            <a:ext cx="3036101" cy="38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7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4BAC690-364E-5A44-A4AC-A3D931C7951F}"/>
              </a:ext>
            </a:extLst>
          </p:cNvPr>
          <p:cNvSpPr txBox="1">
            <a:spLocks/>
          </p:cNvSpPr>
          <p:nvPr/>
        </p:nvSpPr>
        <p:spPr>
          <a:xfrm>
            <a:off x="479169" y="271848"/>
            <a:ext cx="94927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90"/>
                </a:solidFill>
                <a:latin typeface="+mn-lt"/>
              </a:rPr>
              <a:t>Eating our </a:t>
            </a:r>
            <a:r>
              <a:rPr lang="en-US" sz="4000" b="1" dirty="0" err="1">
                <a:solidFill>
                  <a:srgbClr val="000090"/>
                </a:solidFill>
                <a:latin typeface="+mn-lt"/>
              </a:rPr>
              <a:t>Seedcorn</a:t>
            </a:r>
            <a:endParaRPr lang="en-US" sz="4000" b="1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3AB3A9-3E2D-1441-B0C5-06F7150ED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013" y="740227"/>
            <a:ext cx="1219221" cy="87490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63635AB-EB7F-8A42-A664-0D16A1A0BAD9}"/>
              </a:ext>
            </a:extLst>
          </p:cNvPr>
          <p:cNvSpPr/>
          <p:nvPr/>
        </p:nvSpPr>
        <p:spPr>
          <a:xfrm>
            <a:off x="11160701" y="246743"/>
            <a:ext cx="784556" cy="725714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A65D2E-DBCF-DF4B-827C-3EC93A12991A}"/>
              </a:ext>
            </a:extLst>
          </p:cNvPr>
          <p:cNvSpPr txBox="1"/>
          <p:nvPr/>
        </p:nvSpPr>
        <p:spPr>
          <a:xfrm flipH="1">
            <a:off x="11350171" y="246742"/>
            <a:ext cx="37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1904F0-A01F-EB44-BD33-55836217B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524" y="1609124"/>
            <a:ext cx="4452380" cy="2336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8A0FD4-D0FC-F443-80E7-A27F6985C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78" y="4915392"/>
            <a:ext cx="4362582" cy="12568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10A476-4484-4A4A-AD3D-3C5E170728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780" y="3496522"/>
            <a:ext cx="2258660" cy="30150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639D62-8C87-FE44-864F-82DFE3CFDD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2909" y="5225142"/>
            <a:ext cx="5688439" cy="9351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95E0F05-5144-494C-9B22-29F9725B91B2}"/>
              </a:ext>
            </a:extLst>
          </p:cNvPr>
          <p:cNvGrpSpPr/>
          <p:nvPr/>
        </p:nvGrpSpPr>
        <p:grpSpPr>
          <a:xfrm>
            <a:off x="1650505" y="2333591"/>
            <a:ext cx="3691409" cy="2371123"/>
            <a:chOff x="3039762" y="4244031"/>
            <a:chExt cx="3691409" cy="237112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80C93C-7F5D-594B-B227-6F8718C80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39762" y="4584555"/>
              <a:ext cx="3691409" cy="203059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174515-40D8-A74C-9084-1C0C5542D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62865" y="4244031"/>
              <a:ext cx="2743200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75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4BAC690-364E-5A44-A4AC-A3D931C7951F}"/>
              </a:ext>
            </a:extLst>
          </p:cNvPr>
          <p:cNvSpPr txBox="1">
            <a:spLocks/>
          </p:cNvSpPr>
          <p:nvPr/>
        </p:nvSpPr>
        <p:spPr>
          <a:xfrm>
            <a:off x="479169" y="271848"/>
            <a:ext cx="94927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90"/>
                </a:solidFill>
                <a:latin typeface="+mn-lt"/>
              </a:rPr>
              <a:t> Science and Security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3AB3A9-3E2D-1441-B0C5-06F7150ED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013" y="740227"/>
            <a:ext cx="1219221" cy="87490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63635AB-EB7F-8A42-A664-0D16A1A0BAD9}"/>
              </a:ext>
            </a:extLst>
          </p:cNvPr>
          <p:cNvSpPr/>
          <p:nvPr/>
        </p:nvSpPr>
        <p:spPr>
          <a:xfrm>
            <a:off x="11160701" y="246743"/>
            <a:ext cx="784556" cy="725714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A65D2E-DBCF-DF4B-827C-3EC93A12991A}"/>
              </a:ext>
            </a:extLst>
          </p:cNvPr>
          <p:cNvSpPr txBox="1"/>
          <p:nvPr/>
        </p:nvSpPr>
        <p:spPr>
          <a:xfrm flipH="1">
            <a:off x="11350171" y="246742"/>
            <a:ext cx="37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7</a:t>
            </a:r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BCAB87DB-AFAD-4A41-B6BE-FCCBBB499202}"/>
              </a:ext>
            </a:extLst>
          </p:cNvPr>
          <p:cNvSpPr txBox="1">
            <a:spLocks/>
          </p:cNvSpPr>
          <p:nvPr/>
        </p:nvSpPr>
        <p:spPr>
          <a:xfrm>
            <a:off x="8314325" y="6165417"/>
            <a:ext cx="2455823" cy="293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defRPr sz="14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152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304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56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8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60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912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2064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5216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8C44D-04EF-9A4F-8256-0D781751E203}" type="slidenum">
              <a:rPr kumimoji="0" lang="en-US" sz="144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31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F9A3490-3304-264A-B7CA-1D2991504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134" y="3584907"/>
            <a:ext cx="4338875" cy="24410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5AA5135-50F9-0B4C-8331-76A540FF47AC}"/>
              </a:ext>
            </a:extLst>
          </p:cNvPr>
          <p:cNvSpPr txBox="1"/>
          <p:nvPr/>
        </p:nvSpPr>
        <p:spPr>
          <a:xfrm>
            <a:off x="7030995" y="6077876"/>
            <a:ext cx="4714311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7315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https://www.youtube.com/watch?v=lqO0-8vN-2M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(46:45 onwards)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7121D8E-88F4-7F41-AD5E-0E3C52C09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4389" y="5381927"/>
            <a:ext cx="1067386" cy="6513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F0B94C-5711-8E4F-9E09-A027C240A96D}"/>
              </a:ext>
            </a:extLst>
          </p:cNvPr>
          <p:cNvSpPr/>
          <p:nvPr/>
        </p:nvSpPr>
        <p:spPr>
          <a:xfrm>
            <a:off x="564290" y="1429947"/>
            <a:ext cx="10260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0090"/>
              </a:buClr>
              <a:buFont typeface="Wingdings" pitchFamily="2" charset="2"/>
              <a:buChar char="§"/>
            </a:pPr>
            <a:r>
              <a:rPr lang="en-US" sz="2400" dirty="0"/>
              <a:t>Take seriously the concern that foreign governments may be targeting US research to gain advantage over US interests</a:t>
            </a:r>
          </a:p>
          <a:p>
            <a:pPr marL="285750" indent="-285750">
              <a:buClr>
                <a:srgbClr val="000090"/>
              </a:buClr>
              <a:buFont typeface="Wingdings" pitchFamily="2" charset="2"/>
              <a:buChar char="§"/>
            </a:pPr>
            <a:r>
              <a:rPr lang="en-US" sz="2400" dirty="0"/>
              <a:t>Articulate how US has benefited immeasurably from its open research system (share findings, attract top students and researchers) </a:t>
            </a:r>
          </a:p>
          <a:p>
            <a:pPr marL="285750" indent="-285750">
              <a:buClr>
                <a:srgbClr val="000090"/>
              </a:buClr>
              <a:buFont typeface="Wingdings" pitchFamily="2" charset="2"/>
              <a:buChar char="§"/>
            </a:pPr>
            <a:r>
              <a:rPr lang="en-US" sz="2400" dirty="0"/>
              <a:t>Important to have people (with clearances) who know academia and Federal research agencies “in the room”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8A272C-7327-254B-904B-4B18544CB431}"/>
              </a:ext>
            </a:extLst>
          </p:cNvPr>
          <p:cNvSpPr/>
          <p:nvPr/>
        </p:nvSpPr>
        <p:spPr>
          <a:xfrm>
            <a:off x="556053" y="3658283"/>
            <a:ext cx="633901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90"/>
              </a:buClr>
              <a:buFont typeface="Wingdings" pitchFamily="2" charset="2"/>
              <a:buChar char="§"/>
            </a:pPr>
            <a:r>
              <a:rPr lang="en-US" sz="2400" dirty="0"/>
              <a:t>US law, policy must strike right balance between openness, protection </a:t>
            </a:r>
          </a:p>
          <a:p>
            <a:pPr marL="742950" lvl="1" indent="-285750">
              <a:buClr>
                <a:srgbClr val="00009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Restrictions must be well targeted, not undermine fundamental strengths of US system</a:t>
            </a:r>
          </a:p>
          <a:p>
            <a:pPr marL="742950" lvl="1" indent="-285750">
              <a:buClr>
                <a:srgbClr val="00009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US must invest sufficiently in our own R&amp;D, make it easier and more desirable for those we educate to remain in US</a:t>
            </a:r>
          </a:p>
          <a:p>
            <a:pPr>
              <a:buClr>
                <a:srgbClr val="011790"/>
              </a:buClr>
            </a:pPr>
            <a:endParaRPr lang="en-US" dirty="0"/>
          </a:p>
          <a:p>
            <a:pPr>
              <a:buClr>
                <a:srgbClr val="01179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1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4BAC690-364E-5A44-A4AC-A3D931C7951F}"/>
              </a:ext>
            </a:extLst>
          </p:cNvPr>
          <p:cNvSpPr txBox="1">
            <a:spLocks/>
          </p:cNvSpPr>
          <p:nvPr/>
        </p:nvSpPr>
        <p:spPr>
          <a:xfrm>
            <a:off x="479169" y="271848"/>
            <a:ext cx="94927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90"/>
                </a:solidFill>
                <a:latin typeface="+mn-lt"/>
              </a:rPr>
              <a:t>Federal (NSF) grants and promotion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3AB3A9-3E2D-1441-B0C5-06F7150ED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013" y="740227"/>
            <a:ext cx="1219221" cy="87490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63635AB-EB7F-8A42-A664-0D16A1A0BAD9}"/>
              </a:ext>
            </a:extLst>
          </p:cNvPr>
          <p:cNvSpPr/>
          <p:nvPr/>
        </p:nvSpPr>
        <p:spPr>
          <a:xfrm>
            <a:off x="11173058" y="308527"/>
            <a:ext cx="784556" cy="725714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A65D2E-DBCF-DF4B-827C-3EC93A12991A}"/>
              </a:ext>
            </a:extLst>
          </p:cNvPr>
          <p:cNvSpPr txBox="1"/>
          <p:nvPr/>
        </p:nvSpPr>
        <p:spPr>
          <a:xfrm flipH="1">
            <a:off x="11350171" y="296170"/>
            <a:ext cx="37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8</a:t>
            </a:r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BCAB87DB-AFAD-4A41-B6BE-FCCBBB499202}"/>
              </a:ext>
            </a:extLst>
          </p:cNvPr>
          <p:cNvSpPr txBox="1">
            <a:spLocks/>
          </p:cNvSpPr>
          <p:nvPr/>
        </p:nvSpPr>
        <p:spPr>
          <a:xfrm>
            <a:off x="8314325" y="6165417"/>
            <a:ext cx="2455823" cy="293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defRPr sz="14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152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304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56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8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60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912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2064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5216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8C44D-04EF-9A4F-8256-0D781751E203}" type="slidenum">
              <a:rPr kumimoji="0" lang="en-US" sz="144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31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F0B94C-5711-8E4F-9E09-A027C240A96D}"/>
              </a:ext>
            </a:extLst>
          </p:cNvPr>
          <p:cNvSpPr/>
          <p:nvPr/>
        </p:nvSpPr>
        <p:spPr>
          <a:xfrm>
            <a:off x="539576" y="1368163"/>
            <a:ext cx="98400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90"/>
              </a:buClr>
            </a:pPr>
            <a:r>
              <a:rPr lang="en-US" sz="2400" i="1" dirty="0"/>
              <a:t>“Securing competitive research is a critical requirement for tenure and promotion at X.”</a:t>
            </a:r>
          </a:p>
          <a:p>
            <a:pPr>
              <a:buClr>
                <a:srgbClr val="011790"/>
              </a:buClr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8A272C-7327-254B-904B-4B18544CB431}"/>
              </a:ext>
            </a:extLst>
          </p:cNvPr>
          <p:cNvSpPr/>
          <p:nvPr/>
        </p:nvSpPr>
        <p:spPr>
          <a:xfrm>
            <a:off x="617836" y="2682099"/>
            <a:ext cx="10713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90"/>
              </a:buClr>
            </a:pPr>
            <a:r>
              <a:rPr lang="en-US" sz="2400" i="1" dirty="0"/>
              <a:t>Heard (in person) from many early career faculty that getting a CAREER grant is seen as “bar” for getting tenure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8B699-D24E-9346-836F-D7FC83124025}"/>
              </a:ext>
            </a:extLst>
          </p:cNvPr>
          <p:cNvSpPr txBox="1"/>
          <p:nvPr/>
        </p:nvSpPr>
        <p:spPr>
          <a:xfrm flipH="1">
            <a:off x="2990333" y="1977080"/>
            <a:ext cx="6227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From: A CS Department chair’s 3-year “mid-term” review case analysis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3CD71C-A7DA-6F4D-8B10-3A42E80FAD16}"/>
              </a:ext>
            </a:extLst>
          </p:cNvPr>
          <p:cNvSpPr/>
          <p:nvPr/>
        </p:nvSpPr>
        <p:spPr>
          <a:xfrm>
            <a:off x="634312" y="4292595"/>
            <a:ext cx="107133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90"/>
              </a:buClr>
              <a:buFont typeface="Wingdings" pitchFamily="2" charset="2"/>
              <a:buChar char="§"/>
            </a:pPr>
            <a:r>
              <a:rPr lang="en-US" sz="2400" dirty="0"/>
              <a:t>Funding seen as “an end” not a “means” ($) towards an end (great research)</a:t>
            </a:r>
          </a:p>
          <a:p>
            <a:pPr marL="342900" indent="-342900">
              <a:buClr>
                <a:srgbClr val="000090"/>
              </a:buClr>
              <a:buFont typeface="Wingdings" pitchFamily="2" charset="2"/>
              <a:buChar char="§"/>
            </a:pPr>
            <a:r>
              <a:rPr lang="en-US" sz="2400" dirty="0"/>
              <a:t>Funding decisions based in part on many factors (including portfolio balance) not an absolute measure of research quality.</a:t>
            </a:r>
          </a:p>
          <a:p>
            <a:pPr marL="342900" indent="-342900">
              <a:buClr>
                <a:srgbClr val="000090"/>
              </a:buClr>
              <a:buFont typeface="Wingdings" pitchFamily="2" charset="2"/>
              <a:buChar char="§"/>
            </a:pPr>
            <a:r>
              <a:rPr lang="en-US" sz="2400" dirty="0"/>
              <a:t>Funding is getting harder (and harder) to get</a:t>
            </a:r>
          </a:p>
          <a:p>
            <a:pPr marL="342900" indent="-342900">
              <a:buClr>
                <a:srgbClr val="000090"/>
              </a:buClr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0551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1173</Words>
  <Application>Microsoft Macintosh PowerPoint</Application>
  <PresentationFormat>Widescreen</PresentationFormat>
  <Paragraphs>145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Kurose, James</cp:lastModifiedBy>
  <cp:revision>43</cp:revision>
  <dcterms:created xsi:type="dcterms:W3CDTF">2018-05-28T18:14:03Z</dcterms:created>
  <dcterms:modified xsi:type="dcterms:W3CDTF">2019-11-20T14:32:54Z</dcterms:modified>
</cp:coreProperties>
</file>