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1" roundtripDataSignature="AMtx7mgIeaHdOjJhbSsdVdkvvEhnDfZF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3" name="Google Shape;7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25e8872e58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1" name="Google Shape;131;g125e8872e58_0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234d8715f5_6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6" name="Google Shape;136;g1234d8715f5_6_3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230b6b408a_0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g1230b6b408a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25e8872e58_0_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g125e8872e58_0_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237235d88c_6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g1237235d88c_6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226f8007a8_1_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g1226f8007a8_1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25e8872e58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g125e8872e58_0_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5" name="Google Shape;8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25e8872e58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g125e8872e58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230b6b408a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g1230b6b408a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25e8872e58_0_5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g125e8872e58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3e9276edfa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g23e9276edfa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3e9276edfa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g23e9276edfa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the Department of Commerce’s National Telecommunications and Information Administration (NTIA) launched a request for comment (RFC) to advance its efforts to ensure artificial intelligence (AI) systems work as claimed – and without causing harm. The insights gathered through this RFC will inform the Biden Administration’s ongoing work to ensure a cohesive and comprehensive federal government approach to AI-related risks and opportunities.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3e9276edfa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g23e9276edfa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https://www.federalregister.gov/documents/2023/04/28/2023-08995/request-for-information-rfi-on-developing-a-roadmap-for-the-directorate-for-technology-innovation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 Id="rId3" Type="http://schemas.openxmlformats.org/officeDocument/2006/relationships/image" Target="../media/image11.jp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8.jp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8.jp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A6093D"/>
        </a:solidFill>
      </p:bgPr>
    </p:bg>
    <p:spTree>
      <p:nvGrpSpPr>
        <p:cNvPr id="11" name="Shape 11"/>
        <p:cNvGrpSpPr/>
        <p:nvPr/>
      </p:nvGrpSpPr>
      <p:grpSpPr>
        <a:xfrm>
          <a:off x="0" y="0"/>
          <a:ext cx="0" cy="0"/>
          <a:chOff x="0" y="0"/>
          <a:chExt cx="0" cy="0"/>
        </a:xfrm>
      </p:grpSpPr>
      <p:sp>
        <p:nvSpPr>
          <p:cNvPr id="12" name="Google Shape;12;p7"/>
          <p:cNvSpPr txBox="1"/>
          <p:nvPr>
            <p:ph type="ctrTitle"/>
          </p:nvPr>
        </p:nvSpPr>
        <p:spPr>
          <a:xfrm>
            <a:off x="0" y="2198706"/>
            <a:ext cx="9144000" cy="84966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FFFFFF"/>
              </a:buClr>
              <a:buSzPts val="3400"/>
              <a:buFont typeface="Arial"/>
              <a:buNone/>
              <a:defRPr b="1" i="0" sz="3400" cap="none">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7"/>
          <p:cNvSpPr txBox="1"/>
          <p:nvPr>
            <p:ph idx="1" type="subTitle"/>
          </p:nvPr>
        </p:nvSpPr>
        <p:spPr>
          <a:xfrm>
            <a:off x="1371600" y="2959603"/>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480"/>
              </a:spcBef>
              <a:spcAft>
                <a:spcPts val="0"/>
              </a:spcAft>
              <a:buClr>
                <a:srgbClr val="000000"/>
              </a:buClr>
              <a:buSzPts val="2400"/>
              <a:buNone/>
              <a:defRPr b="0" i="1" sz="2400">
                <a:solidFill>
                  <a:srgbClr val="000000"/>
                </a:solidFill>
                <a:latin typeface="Arial"/>
                <a:ea typeface="Arial"/>
                <a:cs typeface="Arial"/>
                <a:sym typeface="Aria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pic>
        <p:nvPicPr>
          <p:cNvPr descr="topbar.jpg" id="14" name="Google Shape;14;p7"/>
          <p:cNvPicPr preferRelativeResize="0"/>
          <p:nvPr/>
        </p:nvPicPr>
        <p:blipFill rotWithShape="1">
          <a:blip r:embed="rId2">
            <a:alphaModFix/>
          </a:blip>
          <a:srcRect b="0" l="0" r="0" t="0"/>
          <a:stretch/>
        </p:blipFill>
        <p:spPr>
          <a:xfrm>
            <a:off x="0" y="0"/>
            <a:ext cx="9144000" cy="127000"/>
          </a:xfrm>
          <a:prstGeom prst="rect">
            <a:avLst/>
          </a:prstGeom>
          <a:noFill/>
          <a:ln>
            <a:noFill/>
          </a:ln>
        </p:spPr>
      </p:pic>
      <p:pic>
        <p:nvPicPr>
          <p:cNvPr descr="bottombar.jpg" id="15" name="Google Shape;15;p7"/>
          <p:cNvPicPr preferRelativeResize="0"/>
          <p:nvPr/>
        </p:nvPicPr>
        <p:blipFill rotWithShape="1">
          <a:blip r:embed="rId3">
            <a:alphaModFix/>
          </a:blip>
          <a:srcRect b="0" l="0" r="0" t="0"/>
          <a:stretch/>
        </p:blipFill>
        <p:spPr>
          <a:xfrm>
            <a:off x="0" y="5657032"/>
            <a:ext cx="9144000" cy="1119909"/>
          </a:xfrm>
          <a:prstGeom prst="rect">
            <a:avLst/>
          </a:prstGeom>
          <a:noFill/>
          <a:ln>
            <a:noFill/>
          </a:ln>
        </p:spPr>
      </p:pic>
      <p:pic>
        <p:nvPicPr>
          <p:cNvPr id="16" name="Google Shape;16;p7"/>
          <p:cNvPicPr preferRelativeResize="0"/>
          <p:nvPr/>
        </p:nvPicPr>
        <p:blipFill rotWithShape="1">
          <a:blip r:embed="rId4">
            <a:alphaModFix/>
          </a:blip>
          <a:srcRect b="0" l="0" r="0" t="0"/>
          <a:stretch/>
        </p:blipFill>
        <p:spPr>
          <a:xfrm>
            <a:off x="6774425" y="5893948"/>
            <a:ext cx="2091542" cy="70463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5" name="Shape 65"/>
        <p:cNvGrpSpPr/>
        <p:nvPr/>
      </p:nvGrpSpPr>
      <p:grpSpPr>
        <a:xfrm>
          <a:off x="0" y="0"/>
          <a:ext cx="0" cy="0"/>
          <a:chOff x="0" y="0"/>
          <a:chExt cx="0" cy="0"/>
        </a:xfrm>
      </p:grpSpPr>
      <p:sp>
        <p:nvSpPr>
          <p:cNvPr id="66" name="Google Shape;66;p15"/>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8" name="Google Shape;68;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Title and Text">
    <p:bg>
      <p:bgPr>
        <a:blipFill>
          <a:blip r:embed="rId2">
            <a:alphaModFix/>
          </a:blip>
          <a:stretch>
            <a:fillRect/>
          </a:stretch>
        </a:blipFill>
      </p:bgPr>
    </p:bg>
    <p:spTree>
      <p:nvGrpSpPr>
        <p:cNvPr id="17" name="Shape 17"/>
        <p:cNvGrpSpPr/>
        <p:nvPr/>
      </p:nvGrpSpPr>
      <p:grpSpPr>
        <a:xfrm>
          <a:off x="0" y="0"/>
          <a:ext cx="0" cy="0"/>
          <a:chOff x="0" y="0"/>
          <a:chExt cx="0" cy="0"/>
        </a:xfrm>
      </p:grpSpPr>
      <p:sp>
        <p:nvSpPr>
          <p:cNvPr id="18" name="Google Shape;18;gf2086c36ed_0_114"/>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A6093D"/>
              </a:buClr>
              <a:buSzPts val="3200"/>
              <a:buFont typeface="Arial"/>
              <a:buNone/>
              <a:defRPr b="1" i="0" sz="3200" cap="none">
                <a:solidFill>
                  <a:srgbClr val="A6093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gf2086c36ed_0_114"/>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rgbClr val="A6093D"/>
              </a:buClr>
              <a:buSzPts val="2400"/>
              <a:buChar char="•"/>
              <a:defRPr sz="2400">
                <a:solidFill>
                  <a:schemeClr val="dk1"/>
                </a:solidFill>
                <a:latin typeface="Arial"/>
                <a:ea typeface="Arial"/>
                <a:cs typeface="Arial"/>
                <a:sym typeface="Arial"/>
              </a:defRPr>
            </a:lvl1pPr>
            <a:lvl2pPr indent="-355600" lvl="1" marL="914400" algn="l">
              <a:lnSpc>
                <a:spcPct val="100000"/>
              </a:lnSpc>
              <a:spcBef>
                <a:spcPts val="400"/>
              </a:spcBef>
              <a:spcAft>
                <a:spcPts val="0"/>
              </a:spcAft>
              <a:buClr>
                <a:srgbClr val="A6093D"/>
              </a:buClr>
              <a:buSzPts val="2000"/>
              <a:buChar char="–"/>
              <a:defRPr sz="2000">
                <a:solidFill>
                  <a:schemeClr val="dk1"/>
                </a:solidFill>
                <a:latin typeface="Arial"/>
                <a:ea typeface="Arial"/>
                <a:cs typeface="Arial"/>
                <a:sym typeface="Arial"/>
              </a:defRPr>
            </a:lvl2pPr>
            <a:lvl3pPr indent="-342900" lvl="2" marL="13716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3pPr>
            <a:lvl4pPr indent="-342900" lvl="3" marL="18288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4pPr>
            <a:lvl5pPr indent="-342900" lvl="4" marL="2286000" algn="l">
              <a:lnSpc>
                <a:spcPct val="100000"/>
              </a:lnSpc>
              <a:spcBef>
                <a:spcPts val="360"/>
              </a:spcBef>
              <a:spcAft>
                <a:spcPts val="0"/>
              </a:spcAft>
              <a:buClr>
                <a:srgbClr val="A6093D"/>
              </a:buClr>
              <a:buSzPts val="1800"/>
              <a:buChar char="»"/>
              <a:defRPr sz="1800">
                <a:solidFill>
                  <a:schemeClr val="dk1"/>
                </a:solidFill>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pic>
        <p:nvPicPr>
          <p:cNvPr descr="topbar.jpg" id="20" name="Google Shape;20;gf2086c36ed_0_114"/>
          <p:cNvPicPr preferRelativeResize="0"/>
          <p:nvPr/>
        </p:nvPicPr>
        <p:blipFill rotWithShape="1">
          <a:blip r:embed="rId3">
            <a:alphaModFix/>
          </a:blip>
          <a:srcRect b="0" l="0" r="0" t="0"/>
          <a:stretch/>
        </p:blipFill>
        <p:spPr>
          <a:xfrm>
            <a:off x="0" y="0"/>
            <a:ext cx="6857999" cy="95250"/>
          </a:xfrm>
          <a:prstGeom prst="rect">
            <a:avLst/>
          </a:prstGeom>
          <a:noFill/>
          <a:ln>
            <a:noFill/>
          </a:ln>
        </p:spPr>
      </p:pic>
      <p:sp>
        <p:nvSpPr>
          <p:cNvPr id="21" name="Google Shape;21;gf2086c36ed_0_114"/>
          <p:cNvSpPr/>
          <p:nvPr/>
        </p:nvSpPr>
        <p:spPr>
          <a:xfrm>
            <a:off x="0" y="6780329"/>
            <a:ext cx="9144000" cy="77700"/>
          </a:xfrm>
          <a:prstGeom prst="rect">
            <a:avLst/>
          </a:prstGeom>
          <a:solidFill>
            <a:srgbClr val="A6093D"/>
          </a:soli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22" name="Google Shape;22;gf2086c36ed_0_114"/>
          <p:cNvPicPr preferRelativeResize="0"/>
          <p:nvPr/>
        </p:nvPicPr>
        <p:blipFill rotWithShape="1">
          <a:blip r:embed="rId4">
            <a:alphaModFix/>
          </a:blip>
          <a:srcRect b="0" l="0" r="0" t="0"/>
          <a:stretch/>
        </p:blipFill>
        <p:spPr>
          <a:xfrm>
            <a:off x="6774425" y="5893948"/>
            <a:ext cx="1568658" cy="528477"/>
          </a:xfrm>
          <a:prstGeom prst="rect">
            <a:avLst/>
          </a:prstGeom>
          <a:noFill/>
          <a:ln>
            <a:noFill/>
          </a:ln>
        </p:spPr>
      </p:pic>
      <p:sp>
        <p:nvSpPr>
          <p:cNvPr id="23" name="Google Shape;23;gf2086c36ed_0_114"/>
          <p:cNvSpPr txBox="1"/>
          <p:nvPr>
            <p:ph idx="12" type="sldNum"/>
          </p:nvPr>
        </p:nvSpPr>
        <p:spPr>
          <a:xfrm>
            <a:off x="0" y="6356351"/>
            <a:ext cx="2133600" cy="365100"/>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blipFill>
          <a:blip r:embed="rId2">
            <a:alphaModFix/>
          </a:blip>
          <a:stretch>
            <a:fillRect/>
          </a:stretch>
        </a:blipFill>
      </p:bgPr>
    </p:bg>
    <p:spTree>
      <p:nvGrpSpPr>
        <p:cNvPr id="24" name="Shape 24"/>
        <p:cNvGrpSpPr/>
        <p:nvPr/>
      </p:nvGrpSpPr>
      <p:grpSpPr>
        <a:xfrm>
          <a:off x="0" y="0"/>
          <a:ext cx="0" cy="0"/>
          <a:chOff x="0" y="0"/>
          <a:chExt cx="0" cy="0"/>
        </a:xfrm>
      </p:grpSpPr>
      <p:sp>
        <p:nvSpPr>
          <p:cNvPr id="25" name="Google Shape;25;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A6093D"/>
              </a:buClr>
              <a:buSzPts val="2400"/>
              <a:buFont typeface="Arial"/>
              <a:buNone/>
              <a:defRPr b="1" i="0" sz="2400" cap="none">
                <a:solidFill>
                  <a:srgbClr val="A6093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360"/>
              </a:spcBef>
              <a:spcAft>
                <a:spcPts val="0"/>
              </a:spcAft>
              <a:buClr>
                <a:srgbClr val="000000"/>
              </a:buClr>
              <a:buSzPts val="1800"/>
              <a:buNone/>
              <a:defRPr b="0" i="1" sz="1800">
                <a:solidFill>
                  <a:srgbClr val="000000"/>
                </a:solidFill>
                <a:latin typeface="Arial"/>
                <a:ea typeface="Arial"/>
                <a:cs typeface="Arial"/>
                <a:sym typeface="Arial"/>
              </a:defRPr>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7" name="Google Shape;27;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sz="1800">
                <a:latin typeface="Arial"/>
                <a:ea typeface="Arial"/>
                <a:cs typeface="Arial"/>
                <a:sym typeface="Arial"/>
              </a:defRPr>
            </a:lvl1pPr>
            <a:lvl2pPr indent="-342900" lvl="1" marL="914400" algn="l">
              <a:lnSpc>
                <a:spcPct val="100000"/>
              </a:lnSpc>
              <a:spcBef>
                <a:spcPts val="360"/>
              </a:spcBef>
              <a:spcAft>
                <a:spcPts val="0"/>
              </a:spcAft>
              <a:buClr>
                <a:schemeClr val="dk1"/>
              </a:buClr>
              <a:buSzPts val="1800"/>
              <a:buChar char="–"/>
              <a:defRPr sz="1800">
                <a:latin typeface="Arial"/>
                <a:ea typeface="Arial"/>
                <a:cs typeface="Arial"/>
                <a:sym typeface="Arial"/>
              </a:defRPr>
            </a:lvl2pPr>
            <a:lvl3pPr indent="-342900" lvl="2" marL="1371600" algn="l">
              <a:lnSpc>
                <a:spcPct val="100000"/>
              </a:lnSpc>
              <a:spcBef>
                <a:spcPts val="360"/>
              </a:spcBef>
              <a:spcAft>
                <a:spcPts val="0"/>
              </a:spcAft>
              <a:buClr>
                <a:schemeClr val="dk1"/>
              </a:buClr>
              <a:buSzPts val="1800"/>
              <a:buChar char="•"/>
              <a:defRPr sz="1800">
                <a:latin typeface="Arial"/>
                <a:ea typeface="Arial"/>
                <a:cs typeface="Arial"/>
                <a:sym typeface="Arial"/>
              </a:defRPr>
            </a:lvl3pPr>
            <a:lvl4pPr indent="-342900" lvl="3" marL="1828800" algn="l">
              <a:lnSpc>
                <a:spcPct val="100000"/>
              </a:lnSpc>
              <a:spcBef>
                <a:spcPts val="360"/>
              </a:spcBef>
              <a:spcAft>
                <a:spcPts val="0"/>
              </a:spcAft>
              <a:buClr>
                <a:schemeClr val="dk1"/>
              </a:buClr>
              <a:buSzPts val="1800"/>
              <a:buChar char="–"/>
              <a:defRPr sz="1800">
                <a:latin typeface="Arial"/>
                <a:ea typeface="Arial"/>
                <a:cs typeface="Arial"/>
                <a:sym typeface="Arial"/>
              </a:defRPr>
            </a:lvl4pPr>
            <a:lvl5pPr indent="-342900" lvl="4" marL="2286000" algn="l">
              <a:lnSpc>
                <a:spcPct val="100000"/>
              </a:lnSpc>
              <a:spcBef>
                <a:spcPts val="360"/>
              </a:spcBef>
              <a:spcAft>
                <a:spcPts val="0"/>
              </a:spcAft>
              <a:buClr>
                <a:schemeClr val="dk1"/>
              </a:buClr>
              <a:buSzPts val="1800"/>
              <a:buChar char="»"/>
              <a:defRPr sz="1800">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28" name="Google Shape;28;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360"/>
              </a:spcBef>
              <a:spcAft>
                <a:spcPts val="0"/>
              </a:spcAft>
              <a:buClr>
                <a:srgbClr val="000000"/>
              </a:buClr>
              <a:buSzPts val="1800"/>
              <a:buNone/>
              <a:defRPr b="0" i="1" sz="1800">
                <a:solidFill>
                  <a:srgbClr val="000000"/>
                </a:solidFill>
                <a:latin typeface="Arial"/>
                <a:ea typeface="Arial"/>
                <a:cs typeface="Arial"/>
                <a:sym typeface="Arial"/>
              </a:defRPr>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9" name="Google Shape;29;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b="0" i="0" sz="1800">
                <a:latin typeface="Arial"/>
                <a:ea typeface="Arial"/>
                <a:cs typeface="Arial"/>
                <a:sym typeface="Arial"/>
              </a:defRPr>
            </a:lvl1pPr>
            <a:lvl2pPr indent="-342900" lvl="1" marL="914400" algn="l">
              <a:lnSpc>
                <a:spcPct val="100000"/>
              </a:lnSpc>
              <a:spcBef>
                <a:spcPts val="360"/>
              </a:spcBef>
              <a:spcAft>
                <a:spcPts val="0"/>
              </a:spcAft>
              <a:buClr>
                <a:schemeClr val="dk1"/>
              </a:buClr>
              <a:buSzPts val="1800"/>
              <a:buChar char="–"/>
              <a:defRPr b="0" i="0" sz="1800">
                <a:latin typeface="Arial"/>
                <a:ea typeface="Arial"/>
                <a:cs typeface="Arial"/>
                <a:sym typeface="Arial"/>
              </a:defRPr>
            </a:lvl2pPr>
            <a:lvl3pPr indent="-342900" lvl="2" marL="1371600" algn="l">
              <a:lnSpc>
                <a:spcPct val="100000"/>
              </a:lnSpc>
              <a:spcBef>
                <a:spcPts val="360"/>
              </a:spcBef>
              <a:spcAft>
                <a:spcPts val="0"/>
              </a:spcAft>
              <a:buClr>
                <a:schemeClr val="dk1"/>
              </a:buClr>
              <a:buSzPts val="1800"/>
              <a:buChar char="•"/>
              <a:defRPr b="0" i="0" sz="1800">
                <a:latin typeface="Arial"/>
                <a:ea typeface="Arial"/>
                <a:cs typeface="Arial"/>
                <a:sym typeface="Arial"/>
              </a:defRPr>
            </a:lvl3pPr>
            <a:lvl4pPr indent="-342900" lvl="3" marL="1828800" algn="l">
              <a:lnSpc>
                <a:spcPct val="100000"/>
              </a:lnSpc>
              <a:spcBef>
                <a:spcPts val="360"/>
              </a:spcBef>
              <a:spcAft>
                <a:spcPts val="0"/>
              </a:spcAft>
              <a:buClr>
                <a:schemeClr val="dk1"/>
              </a:buClr>
              <a:buSzPts val="1800"/>
              <a:buChar char="–"/>
              <a:defRPr b="0" i="0" sz="1800">
                <a:latin typeface="Arial"/>
                <a:ea typeface="Arial"/>
                <a:cs typeface="Arial"/>
                <a:sym typeface="Arial"/>
              </a:defRPr>
            </a:lvl4pPr>
            <a:lvl5pPr indent="-342900" lvl="4" marL="2286000" algn="l">
              <a:lnSpc>
                <a:spcPct val="100000"/>
              </a:lnSpc>
              <a:spcBef>
                <a:spcPts val="360"/>
              </a:spcBef>
              <a:spcAft>
                <a:spcPts val="0"/>
              </a:spcAft>
              <a:buClr>
                <a:schemeClr val="dk1"/>
              </a:buClr>
              <a:buSzPts val="1800"/>
              <a:buChar char="»"/>
              <a:defRPr b="0" i="0" sz="1800">
                <a:latin typeface="Arial"/>
                <a:ea typeface="Arial"/>
                <a:cs typeface="Arial"/>
                <a:sym typeface="Arial"/>
              </a:defRPr>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pic>
        <p:nvPicPr>
          <p:cNvPr descr="topbar.jpg" id="30" name="Google Shape;30;p9"/>
          <p:cNvPicPr preferRelativeResize="0"/>
          <p:nvPr/>
        </p:nvPicPr>
        <p:blipFill rotWithShape="1">
          <a:blip r:embed="rId3">
            <a:alphaModFix/>
          </a:blip>
          <a:srcRect b="0" l="0" r="0" t="0"/>
          <a:stretch/>
        </p:blipFill>
        <p:spPr>
          <a:xfrm>
            <a:off x="0" y="0"/>
            <a:ext cx="9144000" cy="127000"/>
          </a:xfrm>
          <a:prstGeom prst="rect">
            <a:avLst/>
          </a:prstGeom>
          <a:noFill/>
          <a:ln>
            <a:noFill/>
          </a:ln>
        </p:spPr>
      </p:pic>
      <p:sp>
        <p:nvSpPr>
          <p:cNvPr id="31" name="Google Shape;31;p9"/>
          <p:cNvSpPr/>
          <p:nvPr/>
        </p:nvSpPr>
        <p:spPr>
          <a:xfrm>
            <a:off x="0" y="6780330"/>
            <a:ext cx="9144000" cy="77670"/>
          </a:xfrm>
          <a:prstGeom prst="rect">
            <a:avLst/>
          </a:prstGeom>
          <a:solidFill>
            <a:srgbClr val="A6093D"/>
          </a:soli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32" name="Google Shape;32;p9"/>
          <p:cNvPicPr preferRelativeResize="0"/>
          <p:nvPr/>
        </p:nvPicPr>
        <p:blipFill rotWithShape="1">
          <a:blip r:embed="rId4">
            <a:alphaModFix/>
          </a:blip>
          <a:srcRect b="0" l="0" r="0" t="0"/>
          <a:stretch/>
        </p:blipFill>
        <p:spPr>
          <a:xfrm>
            <a:off x="6774425" y="5893948"/>
            <a:ext cx="2091542" cy="70463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rgbClr val="A6093D"/>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722313" y="3216047"/>
            <a:ext cx="7772400" cy="784442"/>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0"/>
              </a:spcBef>
              <a:spcAft>
                <a:spcPts val="0"/>
              </a:spcAft>
              <a:buClr>
                <a:srgbClr val="FFFFFF"/>
              </a:buClr>
              <a:buSzPts val="2800"/>
              <a:buFont typeface="Arial"/>
              <a:buNone/>
              <a:defRPr b="1" i="0" sz="2800" cap="none">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topbar.jpg" id="35" name="Google Shape;35;p8"/>
          <p:cNvPicPr preferRelativeResize="0"/>
          <p:nvPr/>
        </p:nvPicPr>
        <p:blipFill rotWithShape="1">
          <a:blip r:embed="rId2">
            <a:alphaModFix/>
          </a:blip>
          <a:srcRect b="0" l="0" r="0" t="0"/>
          <a:stretch/>
        </p:blipFill>
        <p:spPr>
          <a:xfrm>
            <a:off x="0" y="0"/>
            <a:ext cx="9144000" cy="127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1" name="Shape 41"/>
        <p:cNvGrpSpPr/>
        <p:nvPr/>
      </p:nvGrpSpPr>
      <p:grpSpPr>
        <a:xfrm>
          <a:off x="0" y="0"/>
          <a:ext cx="0" cy="0"/>
          <a:chOff x="0" y="0"/>
          <a:chExt cx="0" cy="0"/>
        </a:xfrm>
      </p:grpSpPr>
      <p:sp>
        <p:nvSpPr>
          <p:cNvPr id="42" name="Google Shape;42;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5" name="Shape 45"/>
        <p:cNvGrpSpPr/>
        <p:nvPr/>
      </p:nvGrpSpPr>
      <p:grpSpPr>
        <a:xfrm>
          <a:off x="0" y="0"/>
          <a:ext cx="0" cy="0"/>
          <a:chOff x="0" y="0"/>
          <a:chExt cx="0" cy="0"/>
        </a:xfrm>
      </p:grpSpPr>
      <p:sp>
        <p:nvSpPr>
          <p:cNvPr id="46" name="Google Shape;46;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48" name="Google Shape;48;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49" name="Google Shape;49;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2" name="Shape 52"/>
        <p:cNvGrpSpPr/>
        <p:nvPr/>
      </p:nvGrpSpPr>
      <p:grpSpPr>
        <a:xfrm>
          <a:off x="0" y="0"/>
          <a:ext cx="0" cy="0"/>
          <a:chOff x="0" y="0"/>
          <a:chExt cx="0" cy="0"/>
        </a:xfrm>
      </p:grpSpPr>
      <p:sp>
        <p:nvSpPr>
          <p:cNvPr id="53" name="Google Shape;53;p1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3"/>
          <p:cNvSpPr/>
          <p:nvPr>
            <p:ph idx="2" type="pic"/>
          </p:nvPr>
        </p:nvSpPr>
        <p:spPr>
          <a:xfrm>
            <a:off x="1792288" y="612775"/>
            <a:ext cx="5486400" cy="4114800"/>
          </a:xfrm>
          <a:prstGeom prst="rect">
            <a:avLst/>
          </a:prstGeom>
          <a:noFill/>
          <a:ln>
            <a:noFill/>
          </a:ln>
        </p:spPr>
      </p:sp>
      <p:sp>
        <p:nvSpPr>
          <p:cNvPr id="55" name="Google Shape;55;p1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6" name="Google Shape;56;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9" name="Shape 59"/>
        <p:cNvGrpSpPr/>
        <p:nvPr/>
      </p:nvGrpSpPr>
      <p:grpSpPr>
        <a:xfrm>
          <a:off x="0" y="0"/>
          <a:ext cx="0" cy="0"/>
          <a:chOff x="0" y="0"/>
          <a:chExt cx="0" cy="0"/>
        </a:xfrm>
      </p:grpSpPr>
      <p:sp>
        <p:nvSpPr>
          <p:cNvPr id="60" name="Google Shape;6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4"/>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2" name="Google Shape;62;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scribbr.com/methodology/snowball-sampling/#:~:text=Snowball%20sampling%20is%20a%20non,people%20with%20a%20rare%20diseas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
          <p:cNvSpPr txBox="1"/>
          <p:nvPr>
            <p:ph type="ctrTitle"/>
          </p:nvPr>
        </p:nvSpPr>
        <p:spPr>
          <a:xfrm>
            <a:off x="0" y="2198706"/>
            <a:ext cx="9144000" cy="849661"/>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400"/>
              <a:buFont typeface="Arial"/>
              <a:buNone/>
            </a:pPr>
            <a:r>
              <a:rPr lang="en-US"/>
              <a:t>CCC Council Meeting</a:t>
            </a:r>
            <a:endParaRPr/>
          </a:p>
        </p:txBody>
      </p:sp>
      <p:sp>
        <p:nvSpPr>
          <p:cNvPr id="76" name="Google Shape;76;p1"/>
          <p:cNvSpPr txBox="1"/>
          <p:nvPr>
            <p:ph idx="1" type="subTitle"/>
          </p:nvPr>
        </p:nvSpPr>
        <p:spPr>
          <a:xfrm>
            <a:off x="1371600" y="2959603"/>
            <a:ext cx="6400800" cy="17526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480"/>
              </a:spcBef>
              <a:spcAft>
                <a:spcPts val="0"/>
              </a:spcAft>
              <a:buClr>
                <a:schemeClr val="lt1"/>
              </a:buClr>
              <a:buSzPts val="2400"/>
              <a:buNone/>
            </a:pPr>
            <a:r>
              <a:rPr lang="en-US">
                <a:solidFill>
                  <a:schemeClr val="lt1"/>
                </a:solidFill>
              </a:rPr>
              <a:t>May 10, 2023</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125e8872e58_0_37"/>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Task Force Breakouts</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g1234d8715f5_6_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A6093D"/>
              </a:buClr>
              <a:buSzPts val="2400"/>
              <a:buFont typeface="Arial"/>
              <a:buNone/>
            </a:pPr>
            <a:r>
              <a:rPr lang="en-US" sz="3200"/>
              <a:t>AAAS</a:t>
            </a:r>
            <a:endParaRPr sz="3200"/>
          </a:p>
        </p:txBody>
      </p:sp>
      <p:sp>
        <p:nvSpPr>
          <p:cNvPr id="139" name="Google Shape;139;g1234d8715f5_6_36"/>
          <p:cNvSpPr txBox="1"/>
          <p:nvPr>
            <p:ph idx="4" type="body"/>
          </p:nvPr>
        </p:nvSpPr>
        <p:spPr>
          <a:xfrm>
            <a:off x="366325" y="1225225"/>
            <a:ext cx="8229600" cy="3951300"/>
          </a:xfrm>
          <a:prstGeom prst="rect">
            <a:avLst/>
          </a:prstGeom>
          <a:noFill/>
          <a:ln>
            <a:noFill/>
          </a:ln>
        </p:spPr>
        <p:txBody>
          <a:bodyPr anchorCtr="0" anchor="t" bIns="45700" lIns="91425" spcFirstLastPara="1" rIns="91425" wrap="square" tIns="45700">
            <a:noAutofit/>
          </a:bodyPr>
          <a:lstStyle/>
          <a:p>
            <a:pPr indent="-342900" lvl="0" marL="457200" rtl="0" algn="l">
              <a:lnSpc>
                <a:spcPct val="100000"/>
              </a:lnSpc>
              <a:spcBef>
                <a:spcPts val="0"/>
              </a:spcBef>
              <a:spcAft>
                <a:spcPts val="0"/>
              </a:spcAft>
              <a:buClr>
                <a:srgbClr val="000000"/>
              </a:buClr>
              <a:buSzPts val="1800"/>
              <a:buChar char="•"/>
            </a:pPr>
            <a:r>
              <a:rPr lang="en-US">
                <a:solidFill>
                  <a:srgbClr val="000000"/>
                </a:solidFill>
              </a:rPr>
              <a:t>Meeting will take place in Denver, CO - </a:t>
            </a:r>
            <a:r>
              <a:rPr lang="en-US">
                <a:solidFill>
                  <a:srgbClr val="000000"/>
                </a:solidFill>
              </a:rPr>
              <a:t>February 15-17, 2024</a:t>
            </a:r>
            <a:endParaRPr>
              <a:solidFill>
                <a:srgbClr val="000000"/>
              </a:solidFill>
            </a:endParaRPr>
          </a:p>
          <a:p>
            <a:pPr indent="-342900" lvl="0" marL="457200" rtl="0" algn="l">
              <a:lnSpc>
                <a:spcPct val="100000"/>
              </a:lnSpc>
              <a:spcBef>
                <a:spcPts val="0"/>
              </a:spcBef>
              <a:spcAft>
                <a:spcPts val="0"/>
              </a:spcAft>
              <a:buClr>
                <a:srgbClr val="000000"/>
              </a:buClr>
              <a:buSzPts val="1800"/>
              <a:buChar char="•"/>
            </a:pPr>
            <a:r>
              <a:rPr lang="en-US">
                <a:solidFill>
                  <a:srgbClr val="000000"/>
                </a:solidFill>
              </a:rPr>
              <a:t>Submitted seven proposals</a:t>
            </a:r>
            <a:endParaRPr>
              <a:solidFill>
                <a:srgbClr val="000000"/>
              </a:solidFill>
            </a:endParaRPr>
          </a:p>
          <a:p>
            <a:pPr indent="-342900" lvl="1" marL="914400" rtl="0" algn="l">
              <a:lnSpc>
                <a:spcPct val="100000"/>
              </a:lnSpc>
              <a:spcBef>
                <a:spcPts val="0"/>
              </a:spcBef>
              <a:spcAft>
                <a:spcPts val="0"/>
              </a:spcAft>
              <a:buSzPts val="1800"/>
              <a:buChar char="–"/>
            </a:pPr>
            <a:r>
              <a:rPr lang="en-US"/>
              <a:t>Breaking down Tech Barriers: Designing More Accessible Technology</a:t>
            </a:r>
            <a:endParaRPr/>
          </a:p>
          <a:p>
            <a:pPr indent="-342900" lvl="2" marL="1371600" rtl="0" algn="l">
              <a:lnSpc>
                <a:spcPct val="100000"/>
              </a:lnSpc>
              <a:spcBef>
                <a:spcPts val="0"/>
              </a:spcBef>
              <a:spcAft>
                <a:spcPts val="0"/>
              </a:spcAft>
              <a:buSzPts val="1800"/>
              <a:buChar char="•"/>
            </a:pPr>
            <a:r>
              <a:rPr lang="en-US"/>
              <a:t>CRA-I (Helen Wright) and Katie</a:t>
            </a:r>
            <a:endParaRPr/>
          </a:p>
          <a:p>
            <a:pPr indent="-342900" lvl="1" marL="914400" rtl="0" algn="l">
              <a:lnSpc>
                <a:spcPct val="115000"/>
              </a:lnSpc>
              <a:spcBef>
                <a:spcPts val="0"/>
              </a:spcBef>
              <a:spcAft>
                <a:spcPts val="0"/>
              </a:spcAft>
              <a:buSzPts val="1800"/>
              <a:buChar char="–"/>
            </a:pPr>
            <a:r>
              <a:rPr lang="en-US"/>
              <a:t>Future of Sociotechnical Pandemic Prevention and Response</a:t>
            </a:r>
            <a:endParaRPr/>
          </a:p>
          <a:p>
            <a:pPr indent="-342900" lvl="2" marL="1371600" rtl="0" algn="l">
              <a:lnSpc>
                <a:spcPct val="115000"/>
              </a:lnSpc>
              <a:spcBef>
                <a:spcPts val="0"/>
              </a:spcBef>
              <a:spcAft>
                <a:spcPts val="0"/>
              </a:spcAft>
              <a:buSzPts val="1800"/>
              <a:buChar char="•"/>
            </a:pPr>
            <a:r>
              <a:rPr lang="en-US"/>
              <a:t>Katie and Mona</a:t>
            </a:r>
            <a:endParaRPr/>
          </a:p>
          <a:p>
            <a:pPr indent="-342900" lvl="1" marL="914400" rtl="0" algn="l">
              <a:lnSpc>
                <a:spcPct val="115000"/>
              </a:lnSpc>
              <a:spcBef>
                <a:spcPts val="0"/>
              </a:spcBef>
              <a:spcAft>
                <a:spcPts val="0"/>
              </a:spcAft>
              <a:buSzPts val="1800"/>
              <a:buChar char="–"/>
            </a:pPr>
            <a:r>
              <a:rPr lang="en-US"/>
              <a:t>Dismantling the Impediments to Climate Resiliency Through Digital Infrastructure </a:t>
            </a:r>
            <a:endParaRPr/>
          </a:p>
          <a:p>
            <a:pPr indent="-342900" lvl="2" marL="1371600" rtl="0" algn="l">
              <a:lnSpc>
                <a:spcPct val="115000"/>
              </a:lnSpc>
              <a:spcBef>
                <a:spcPts val="0"/>
              </a:spcBef>
              <a:spcAft>
                <a:spcPts val="0"/>
              </a:spcAft>
              <a:buSzPts val="1800"/>
              <a:buChar char="•"/>
            </a:pPr>
            <a:r>
              <a:rPr lang="en-US"/>
              <a:t>Chandra and Liz</a:t>
            </a:r>
            <a:endParaRPr/>
          </a:p>
          <a:p>
            <a:pPr indent="-342900" lvl="1" marL="914400" rtl="0" algn="l">
              <a:lnSpc>
                <a:spcPct val="115000"/>
              </a:lnSpc>
              <a:spcBef>
                <a:spcPts val="0"/>
              </a:spcBef>
              <a:spcAft>
                <a:spcPts val="0"/>
              </a:spcAft>
              <a:buSzPts val="1800"/>
              <a:buChar char="–"/>
            </a:pPr>
            <a:r>
              <a:rPr lang="en-US"/>
              <a:t>Promoting the Digital Resilience of Youth </a:t>
            </a:r>
            <a:endParaRPr/>
          </a:p>
          <a:p>
            <a:pPr indent="-342900" lvl="2" marL="1371600" rtl="0" algn="l">
              <a:lnSpc>
                <a:spcPct val="115000"/>
              </a:lnSpc>
              <a:spcBef>
                <a:spcPts val="0"/>
              </a:spcBef>
              <a:spcAft>
                <a:spcPts val="0"/>
              </a:spcAft>
              <a:buSzPts val="1800"/>
              <a:buChar char="•"/>
            </a:pPr>
            <a:r>
              <a:rPr lang="en-US"/>
              <a:t>Pam </a:t>
            </a:r>
            <a:endParaRPr/>
          </a:p>
          <a:p>
            <a:pPr indent="-342900" lvl="1" marL="914400" rtl="0" algn="l">
              <a:lnSpc>
                <a:spcPct val="115000"/>
              </a:lnSpc>
              <a:spcBef>
                <a:spcPts val="0"/>
              </a:spcBef>
              <a:spcAft>
                <a:spcPts val="0"/>
              </a:spcAft>
              <a:buSzPts val="1800"/>
              <a:buChar char="–"/>
            </a:pPr>
            <a:r>
              <a:rPr lang="en-US"/>
              <a:t>Generative AI in Science: Promises and Pitfalls</a:t>
            </a:r>
            <a:endParaRPr/>
          </a:p>
          <a:p>
            <a:pPr indent="-342900" lvl="2" marL="1371600" rtl="0" algn="l">
              <a:lnSpc>
                <a:spcPct val="115000"/>
              </a:lnSpc>
              <a:spcBef>
                <a:spcPts val="0"/>
              </a:spcBef>
              <a:spcAft>
                <a:spcPts val="0"/>
              </a:spcAft>
              <a:buSzPts val="1800"/>
              <a:buChar char="•"/>
            </a:pPr>
            <a:r>
              <a:rPr lang="en-US"/>
              <a:t>Matthew Turk</a:t>
            </a:r>
            <a:endParaRPr/>
          </a:p>
          <a:p>
            <a:pPr indent="-342900" lvl="1" marL="914400" rtl="0" algn="l">
              <a:lnSpc>
                <a:spcPct val="115000"/>
              </a:lnSpc>
              <a:spcBef>
                <a:spcPts val="0"/>
              </a:spcBef>
              <a:spcAft>
                <a:spcPts val="0"/>
              </a:spcAft>
              <a:buSzPts val="1800"/>
              <a:buChar char="–"/>
            </a:pPr>
            <a:r>
              <a:rPr lang="en-US"/>
              <a:t>Large Language Models: helpful assistants, romantic partners, or con artists?</a:t>
            </a:r>
            <a:endParaRPr/>
          </a:p>
          <a:p>
            <a:pPr indent="-342900" lvl="2" marL="1371600" rtl="0" algn="l">
              <a:lnSpc>
                <a:spcPct val="115000"/>
              </a:lnSpc>
              <a:spcBef>
                <a:spcPts val="0"/>
              </a:spcBef>
              <a:spcAft>
                <a:spcPts val="0"/>
              </a:spcAft>
              <a:buSzPts val="1800"/>
              <a:buChar char="•"/>
            </a:pPr>
            <a:r>
              <a:rPr lang="en-US"/>
              <a:t>Maria Gini</a:t>
            </a:r>
            <a:endParaRPr/>
          </a:p>
          <a:p>
            <a:pPr indent="-342900" lvl="1" marL="914400" rtl="0" algn="l">
              <a:lnSpc>
                <a:spcPct val="115000"/>
              </a:lnSpc>
              <a:spcBef>
                <a:spcPts val="0"/>
              </a:spcBef>
              <a:spcAft>
                <a:spcPts val="0"/>
              </a:spcAft>
              <a:buSzPts val="1800"/>
              <a:buChar char="–"/>
            </a:pPr>
            <a:r>
              <a:rPr lang="en-US"/>
              <a:t>How big trends in computing are shaping science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1230b6b408a_0_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A6093D"/>
              </a:buClr>
              <a:buSzPts val="2400"/>
              <a:buFont typeface="Arial"/>
              <a:buNone/>
            </a:pPr>
            <a:r>
              <a:rPr lang="en-US" sz="2900"/>
              <a:t>Climate-Aware Computing Research Network</a:t>
            </a:r>
            <a:endParaRPr sz="2900"/>
          </a:p>
        </p:txBody>
      </p:sp>
      <p:sp>
        <p:nvSpPr>
          <p:cNvPr id="145" name="Google Shape;145;g1230b6b408a_0_25"/>
          <p:cNvSpPr txBox="1"/>
          <p:nvPr>
            <p:ph idx="4" type="body"/>
          </p:nvPr>
        </p:nvSpPr>
        <p:spPr>
          <a:xfrm>
            <a:off x="381525" y="1574575"/>
            <a:ext cx="8229600" cy="4557900"/>
          </a:xfrm>
          <a:prstGeom prst="rect">
            <a:avLst/>
          </a:prstGeom>
          <a:noFill/>
          <a:ln>
            <a:noFill/>
          </a:ln>
        </p:spPr>
        <p:txBody>
          <a:bodyPr anchorCtr="0" anchor="t" bIns="45700" lIns="91425" spcFirstLastPara="1" rIns="91425" wrap="square" tIns="45700">
            <a:normAutofit fontScale="85000" lnSpcReduction="20000"/>
          </a:bodyPr>
          <a:lstStyle/>
          <a:p>
            <a:pPr indent="-358140" lvl="0" marL="457200" rtl="0" algn="l">
              <a:lnSpc>
                <a:spcPct val="100000"/>
              </a:lnSpc>
              <a:spcBef>
                <a:spcPts val="0"/>
              </a:spcBef>
              <a:spcAft>
                <a:spcPts val="0"/>
              </a:spcAft>
              <a:buClr>
                <a:srgbClr val="000000"/>
              </a:buClr>
              <a:buSzPct val="100000"/>
              <a:buChar char="•"/>
            </a:pPr>
            <a:r>
              <a:rPr lang="en-US" sz="2400"/>
              <a:t>We hope to 'seed' a </a:t>
            </a:r>
            <a:r>
              <a:rPr lang="en-US" sz="2400" u="sng">
                <a:solidFill>
                  <a:schemeClr val="hlink"/>
                </a:solidFill>
                <a:hlinkClick r:id="rId3"/>
              </a:rPr>
              <a:t>snowball sampling process</a:t>
            </a:r>
            <a:r>
              <a:rPr lang="en-US" sz="2400"/>
              <a:t> that starts to build a network of people doing research at the boundary of computing and climate change</a:t>
            </a:r>
            <a:endParaRPr sz="2400"/>
          </a:p>
          <a:p>
            <a:pPr indent="0" lvl="0" marL="457200" rtl="0" algn="l">
              <a:lnSpc>
                <a:spcPct val="100000"/>
              </a:lnSpc>
              <a:spcBef>
                <a:spcPts val="0"/>
              </a:spcBef>
              <a:spcAft>
                <a:spcPts val="0"/>
              </a:spcAft>
              <a:buNone/>
            </a:pPr>
            <a:r>
              <a:t/>
            </a:r>
            <a:endParaRPr sz="2400"/>
          </a:p>
          <a:p>
            <a:pPr indent="-358140" lvl="0" marL="457200" rtl="0" algn="l">
              <a:lnSpc>
                <a:spcPct val="100000"/>
              </a:lnSpc>
              <a:spcBef>
                <a:spcPts val="0"/>
              </a:spcBef>
              <a:spcAft>
                <a:spcPts val="0"/>
              </a:spcAft>
              <a:buSzPct val="100000"/>
              <a:buChar char="•"/>
            </a:pPr>
            <a:r>
              <a:rPr lang="en-US" sz="2400"/>
              <a:t>Our ASK: Can we start with you as our seeds? </a:t>
            </a:r>
            <a:endParaRPr sz="24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Definition: Snowball sampling is a non-probability sampling method where new units are recruited by other units to form part of the sample. Snowball sampling can be a useful way to conduct research about people with specific traits who might otherwise be difficult to identify (e.g., people with a rare disease). </a:t>
            </a:r>
            <a:endParaRPr sz="24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Also known as chain sampling or network sampling, snowball sampling begins with one or more study participants. It then continues on the basis of referrals from those participants. This process continues until you reach the desired sample, or a saturation point.</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125e8872e58_0_32"/>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Visioning Proposal: Citizen Science</a:t>
            </a:r>
            <a:endParaRPr/>
          </a:p>
        </p:txBody>
      </p:sp>
      <p:sp>
        <p:nvSpPr>
          <p:cNvPr id="151" name="Google Shape;151;g125e8872e58_0_32"/>
          <p:cNvSpPr txBox="1"/>
          <p:nvPr>
            <p:ph idx="1" type="body"/>
          </p:nvPr>
        </p:nvSpPr>
        <p:spPr>
          <a:xfrm>
            <a:off x="457200" y="1313220"/>
            <a:ext cx="8229600" cy="4115700"/>
          </a:xfrm>
          <a:prstGeom prst="rect">
            <a:avLst/>
          </a:prstGeom>
          <a:noFill/>
          <a:ln>
            <a:noFill/>
          </a:ln>
        </p:spPr>
        <p:txBody>
          <a:bodyPr anchorCtr="0" anchor="t" bIns="45700" lIns="91425" spcFirstLastPara="1" rIns="91425" wrap="square" tIns="45700">
            <a:noAutofit/>
          </a:bodyPr>
          <a:lstStyle/>
          <a:p>
            <a:pPr indent="-342900" lvl="0" marL="457200" rtl="0" algn="l">
              <a:lnSpc>
                <a:spcPct val="115000"/>
              </a:lnSpc>
              <a:spcBef>
                <a:spcPts val="0"/>
              </a:spcBef>
              <a:spcAft>
                <a:spcPts val="0"/>
              </a:spcAft>
              <a:buSzPts val="1800"/>
              <a:buChar char="•"/>
            </a:pPr>
            <a:r>
              <a:rPr i="1" lang="en-US" sz="1800"/>
              <a:t>Citizen science</a:t>
            </a:r>
            <a:r>
              <a:rPr lang="en-US" sz="1800"/>
              <a:t> describes a range of methodologies that support the meaningful contributions of members of the public to scientific and engineering research, as well as to environmental monitoring.</a:t>
            </a:r>
            <a:endParaRPr sz="1800"/>
          </a:p>
          <a:p>
            <a:pPr indent="-342900" lvl="0" marL="457200" rtl="0" algn="l">
              <a:lnSpc>
                <a:spcPct val="115000"/>
              </a:lnSpc>
              <a:spcBef>
                <a:spcPts val="0"/>
              </a:spcBef>
              <a:spcAft>
                <a:spcPts val="0"/>
              </a:spcAft>
              <a:buSzPts val="1800"/>
              <a:buChar char="•"/>
            </a:pPr>
            <a:r>
              <a:rPr lang="en-US" sz="1800"/>
              <a:t>The workshop will bring together experts across relevant disciplines to develop a research agenda for how humans and machines can team up to benefit from a confluence of technologies that can enable the integration of public participation in scientific research with computer science, data science, and ML/AI.</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1237235d88c_6_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A6093D"/>
              </a:buClr>
              <a:buSzPts val="2400"/>
              <a:buFont typeface="Arial"/>
              <a:buNone/>
            </a:pPr>
            <a:r>
              <a:rPr lang="en-US" sz="2500"/>
              <a:t>Looking Ahead</a:t>
            </a:r>
            <a:endParaRPr sz="2500"/>
          </a:p>
        </p:txBody>
      </p:sp>
      <p:sp>
        <p:nvSpPr>
          <p:cNvPr id="157" name="Google Shape;157;g1237235d88c_6_0"/>
          <p:cNvSpPr txBox="1"/>
          <p:nvPr>
            <p:ph idx="4" type="body"/>
          </p:nvPr>
        </p:nvSpPr>
        <p:spPr>
          <a:xfrm>
            <a:off x="381525" y="1574575"/>
            <a:ext cx="8229600" cy="3951300"/>
          </a:xfrm>
          <a:prstGeom prst="rect">
            <a:avLst/>
          </a:prstGeom>
          <a:noFill/>
          <a:ln>
            <a:noFill/>
          </a:ln>
        </p:spPr>
        <p:txBody>
          <a:bodyPr anchorCtr="0" anchor="t" bIns="45700" lIns="91425" spcFirstLastPara="1" rIns="91425" wrap="square" tIns="45700">
            <a:normAutofit/>
          </a:bodyPr>
          <a:lstStyle/>
          <a:p>
            <a:pPr indent="0" lvl="0" marL="457200" rtl="0" algn="ctr">
              <a:lnSpc>
                <a:spcPct val="100000"/>
              </a:lnSpc>
              <a:spcBef>
                <a:spcPts val="360"/>
              </a:spcBef>
              <a:spcAft>
                <a:spcPts val="0"/>
              </a:spcAft>
              <a:buClr>
                <a:schemeClr val="dk1"/>
              </a:buClr>
              <a:buSzPts val="1100"/>
              <a:buFont typeface="Arial"/>
              <a:buNone/>
            </a:pPr>
            <a:r>
              <a:t/>
            </a:r>
            <a:endParaRPr sz="2200">
              <a:solidFill>
                <a:srgbClr val="000000"/>
              </a:solidFill>
            </a:endParaRPr>
          </a:p>
          <a:p>
            <a:pPr indent="-228600" lvl="0" marL="342900" rtl="0" algn="l">
              <a:lnSpc>
                <a:spcPct val="100000"/>
              </a:lnSpc>
              <a:spcBef>
                <a:spcPts val="360"/>
              </a:spcBef>
              <a:spcAft>
                <a:spcPts val="0"/>
              </a:spcAft>
              <a:buClr>
                <a:schemeClr val="dk1"/>
              </a:buClr>
              <a:buSzPts val="1800"/>
              <a:buNone/>
            </a:pPr>
            <a:r>
              <a:t/>
            </a:r>
            <a:endParaRPr>
              <a:solidFill>
                <a:srgbClr val="000000"/>
              </a:solidFill>
            </a:endParaRPr>
          </a:p>
        </p:txBody>
      </p:sp>
      <p:sp>
        <p:nvSpPr>
          <p:cNvPr id="158" name="Google Shape;158;g1237235d88c_6_0"/>
          <p:cNvSpPr txBox="1"/>
          <p:nvPr>
            <p:ph idx="4" type="body"/>
          </p:nvPr>
        </p:nvSpPr>
        <p:spPr>
          <a:xfrm>
            <a:off x="381525" y="1345975"/>
            <a:ext cx="8762400" cy="39513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15000"/>
              </a:lnSpc>
              <a:spcBef>
                <a:spcPts val="0"/>
              </a:spcBef>
              <a:spcAft>
                <a:spcPts val="0"/>
              </a:spcAft>
              <a:buNone/>
            </a:pPr>
            <a:r>
              <a:t/>
            </a:r>
            <a:endParaRPr sz="1100">
              <a:solidFill>
                <a:srgbClr val="202124"/>
              </a:solidFill>
            </a:endParaRPr>
          </a:p>
          <a:p>
            <a:pPr indent="-342900" lvl="0" marL="457200" rtl="0" algn="l">
              <a:lnSpc>
                <a:spcPct val="115000"/>
              </a:lnSpc>
              <a:spcBef>
                <a:spcPts val="0"/>
              </a:spcBef>
              <a:spcAft>
                <a:spcPts val="0"/>
              </a:spcAft>
              <a:buClr>
                <a:srgbClr val="1D1C1D"/>
              </a:buClr>
              <a:buSzPts val="1800"/>
              <a:buChar char="•"/>
            </a:pPr>
            <a:r>
              <a:rPr lang="en-US">
                <a:solidFill>
                  <a:srgbClr val="1D1C1D"/>
                </a:solidFill>
              </a:rPr>
              <a:t>5 Year Update to the Next Steps in Quantum Computing Workshop</a:t>
            </a:r>
            <a:endParaRPr>
              <a:solidFill>
                <a:srgbClr val="202124"/>
              </a:solidFill>
            </a:endParaRPr>
          </a:p>
          <a:p>
            <a:pPr indent="-342900" lvl="1" marL="914400" rtl="0" algn="l">
              <a:lnSpc>
                <a:spcPct val="115000"/>
              </a:lnSpc>
              <a:spcBef>
                <a:spcPts val="0"/>
              </a:spcBef>
              <a:spcAft>
                <a:spcPts val="0"/>
              </a:spcAft>
              <a:buClr>
                <a:srgbClr val="1D1C1D"/>
              </a:buClr>
              <a:buSzPts val="1800"/>
              <a:buChar char="–"/>
            </a:pPr>
            <a:r>
              <a:rPr lang="en-US">
                <a:solidFill>
                  <a:srgbClr val="202124"/>
                </a:solidFill>
              </a:rPr>
              <a:t>May 18-19th DC</a:t>
            </a:r>
            <a:endParaRPr>
              <a:solidFill>
                <a:srgbClr val="202124"/>
              </a:solidFill>
            </a:endParaRPr>
          </a:p>
          <a:p>
            <a:pPr indent="-342900" lvl="0" marL="457200" rtl="0" algn="l">
              <a:lnSpc>
                <a:spcPct val="115000"/>
              </a:lnSpc>
              <a:spcBef>
                <a:spcPts val="0"/>
              </a:spcBef>
              <a:spcAft>
                <a:spcPts val="0"/>
              </a:spcAft>
              <a:buClr>
                <a:srgbClr val="1D1C1D"/>
              </a:buClr>
              <a:buSzPts val="1800"/>
              <a:buChar char="•"/>
            </a:pPr>
            <a:r>
              <a:rPr lang="en-US">
                <a:solidFill>
                  <a:srgbClr val="202124"/>
                </a:solidFill>
              </a:rPr>
              <a:t>Summer Council Meeting in Portland, Oregon (</a:t>
            </a:r>
            <a:r>
              <a:rPr b="1" lang="en-US">
                <a:solidFill>
                  <a:srgbClr val="202124"/>
                </a:solidFill>
              </a:rPr>
              <a:t>Embassy Suites Downtown</a:t>
            </a:r>
            <a:r>
              <a:rPr lang="en-US">
                <a:solidFill>
                  <a:srgbClr val="202124"/>
                </a:solidFill>
              </a:rPr>
              <a:t>) </a:t>
            </a:r>
            <a:endParaRPr>
              <a:solidFill>
                <a:srgbClr val="202124"/>
              </a:solidFill>
            </a:endParaRPr>
          </a:p>
          <a:p>
            <a:pPr indent="-342900" lvl="1" marL="914400" rtl="0" algn="l">
              <a:lnSpc>
                <a:spcPct val="115000"/>
              </a:lnSpc>
              <a:spcBef>
                <a:spcPts val="0"/>
              </a:spcBef>
              <a:spcAft>
                <a:spcPts val="0"/>
              </a:spcAft>
              <a:buClr>
                <a:srgbClr val="202124"/>
              </a:buClr>
              <a:buSzPts val="1800"/>
              <a:buChar char="–"/>
            </a:pPr>
            <a:r>
              <a:rPr lang="en-US">
                <a:solidFill>
                  <a:srgbClr val="202124"/>
                </a:solidFill>
              </a:rPr>
              <a:t>July 12-13th (Noon July 12-Noon July 13 with lunch with CRA Board)</a:t>
            </a:r>
            <a:endParaRPr>
              <a:solidFill>
                <a:srgbClr val="202124"/>
              </a:solidFill>
            </a:endParaRPr>
          </a:p>
          <a:p>
            <a:pPr indent="-342900" lvl="0" marL="457200" rtl="0" algn="l">
              <a:lnSpc>
                <a:spcPct val="115000"/>
              </a:lnSpc>
              <a:spcBef>
                <a:spcPts val="0"/>
              </a:spcBef>
              <a:spcAft>
                <a:spcPts val="0"/>
              </a:spcAft>
              <a:buClr>
                <a:srgbClr val="202124"/>
              </a:buClr>
              <a:buSzPts val="1800"/>
              <a:buChar char="•"/>
            </a:pPr>
            <a:r>
              <a:rPr lang="en-US">
                <a:solidFill>
                  <a:srgbClr val="202124"/>
                </a:solidFill>
              </a:rPr>
              <a:t>Systems and Applications Challenges for the Emerging Bazaar of Accelerators</a:t>
            </a:r>
            <a:endParaRPr>
              <a:solidFill>
                <a:srgbClr val="202124"/>
              </a:solidFill>
            </a:endParaRPr>
          </a:p>
          <a:p>
            <a:pPr indent="-342900" lvl="1" marL="914400" rtl="0" algn="l">
              <a:lnSpc>
                <a:spcPct val="115000"/>
              </a:lnSpc>
              <a:spcBef>
                <a:spcPts val="0"/>
              </a:spcBef>
              <a:spcAft>
                <a:spcPts val="0"/>
              </a:spcAft>
              <a:buClr>
                <a:srgbClr val="202124"/>
              </a:buClr>
              <a:buSzPts val="1800"/>
              <a:buChar char="–"/>
            </a:pPr>
            <a:r>
              <a:rPr lang="en-US">
                <a:solidFill>
                  <a:srgbClr val="202124"/>
                </a:solidFill>
              </a:rPr>
              <a:t>August 9-10th</a:t>
            </a:r>
            <a:endParaRPr>
              <a:solidFill>
                <a:srgbClr val="202124"/>
              </a:solidFill>
            </a:endParaRPr>
          </a:p>
          <a:p>
            <a:pPr indent="-342900" lvl="0" marL="457200" rtl="0" algn="l">
              <a:lnSpc>
                <a:spcPct val="115000"/>
              </a:lnSpc>
              <a:spcBef>
                <a:spcPts val="0"/>
              </a:spcBef>
              <a:spcAft>
                <a:spcPts val="0"/>
              </a:spcAft>
              <a:buClr>
                <a:srgbClr val="202124"/>
              </a:buClr>
              <a:buSzPts val="1800"/>
              <a:buChar char="•"/>
            </a:pPr>
            <a:r>
              <a:rPr lang="en-US">
                <a:solidFill>
                  <a:srgbClr val="202124"/>
                </a:solidFill>
              </a:rPr>
              <a:t>Future of Pandemic Response and Prevention workshop in Ann Arbor, Michigan</a:t>
            </a:r>
            <a:endParaRPr>
              <a:solidFill>
                <a:srgbClr val="202124"/>
              </a:solidFill>
            </a:endParaRPr>
          </a:p>
          <a:p>
            <a:pPr indent="-342900" lvl="1" marL="914400" rtl="0" algn="l">
              <a:lnSpc>
                <a:spcPct val="115000"/>
              </a:lnSpc>
              <a:spcBef>
                <a:spcPts val="0"/>
              </a:spcBef>
              <a:spcAft>
                <a:spcPts val="0"/>
              </a:spcAft>
              <a:buClr>
                <a:srgbClr val="202124"/>
              </a:buClr>
              <a:buSzPts val="1800"/>
              <a:buChar char="–"/>
            </a:pPr>
            <a:r>
              <a:rPr lang="en-US">
                <a:solidFill>
                  <a:srgbClr val="202124"/>
                </a:solidFill>
              </a:rPr>
              <a:t>Sept 20-21</a:t>
            </a:r>
            <a:endParaRPr>
              <a:solidFill>
                <a:srgbClr val="202124"/>
              </a:solidFill>
            </a:endParaRPr>
          </a:p>
          <a:p>
            <a:pPr indent="-342900" lvl="0" marL="457200" rtl="0" algn="l">
              <a:lnSpc>
                <a:spcPct val="115000"/>
              </a:lnSpc>
              <a:spcBef>
                <a:spcPts val="0"/>
              </a:spcBef>
              <a:spcAft>
                <a:spcPts val="0"/>
              </a:spcAft>
              <a:buClr>
                <a:srgbClr val="202124"/>
              </a:buClr>
              <a:buSzPts val="1800"/>
              <a:buChar char="•"/>
            </a:pPr>
            <a:r>
              <a:rPr lang="en-US">
                <a:solidFill>
                  <a:srgbClr val="202124"/>
                </a:solidFill>
              </a:rPr>
              <a:t>Sociotechnical Research visioning workshop </a:t>
            </a:r>
            <a:endParaRPr>
              <a:solidFill>
                <a:srgbClr val="202124"/>
              </a:solidFill>
            </a:endParaRPr>
          </a:p>
          <a:p>
            <a:pPr indent="-342900" lvl="1" marL="914400" rtl="0" algn="l">
              <a:lnSpc>
                <a:spcPct val="115000"/>
              </a:lnSpc>
              <a:spcBef>
                <a:spcPts val="0"/>
              </a:spcBef>
              <a:spcAft>
                <a:spcPts val="0"/>
              </a:spcAft>
              <a:buClr>
                <a:srgbClr val="202124"/>
              </a:buClr>
              <a:buSzPts val="1800"/>
              <a:buChar char="–"/>
            </a:pPr>
            <a:r>
              <a:rPr lang="en-US">
                <a:solidFill>
                  <a:srgbClr val="202124"/>
                </a:solidFill>
              </a:rPr>
              <a:t>Tentatively early Nov in DC</a:t>
            </a:r>
            <a:endParaRPr>
              <a:solidFill>
                <a:srgbClr val="202124"/>
              </a:solidFill>
            </a:endParaRPr>
          </a:p>
          <a:p>
            <a:pPr indent="-342900" lvl="0" marL="457200" rtl="0" algn="l">
              <a:lnSpc>
                <a:spcPct val="115000"/>
              </a:lnSpc>
              <a:spcBef>
                <a:spcPts val="0"/>
              </a:spcBef>
              <a:spcAft>
                <a:spcPts val="0"/>
              </a:spcAft>
              <a:buClr>
                <a:srgbClr val="202124"/>
              </a:buClr>
              <a:buSzPts val="1800"/>
              <a:buChar char="•"/>
            </a:pPr>
            <a:r>
              <a:rPr lang="en-US">
                <a:solidFill>
                  <a:srgbClr val="202124"/>
                </a:solidFill>
              </a:rPr>
              <a:t>AAAS 2024 </a:t>
            </a:r>
            <a:endParaRPr>
              <a:solidFill>
                <a:srgbClr val="202124"/>
              </a:solidFill>
            </a:endParaRPr>
          </a:p>
          <a:p>
            <a:pPr indent="-342900" lvl="1" marL="914400" rtl="0" algn="l">
              <a:lnSpc>
                <a:spcPct val="115000"/>
              </a:lnSpc>
              <a:spcBef>
                <a:spcPts val="0"/>
              </a:spcBef>
              <a:spcAft>
                <a:spcPts val="0"/>
              </a:spcAft>
              <a:buClr>
                <a:srgbClr val="202124"/>
              </a:buClr>
              <a:buSzPts val="1800"/>
              <a:buChar char="–"/>
            </a:pPr>
            <a:r>
              <a:rPr lang="en-US"/>
              <a:t>February 15-17 in Denver, Colorado</a:t>
            </a:r>
            <a:endParaRPr>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1226f8007a8_1_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A6093D"/>
              </a:buClr>
              <a:buSzPts val="2400"/>
              <a:buFont typeface="Arial"/>
              <a:buNone/>
            </a:pPr>
            <a:r>
              <a:rPr lang="en-US" sz="2700"/>
              <a:t>CCC Looking Ahead (NSF Proposal)</a:t>
            </a:r>
            <a:endParaRPr sz="2700"/>
          </a:p>
        </p:txBody>
      </p:sp>
      <p:sp>
        <p:nvSpPr>
          <p:cNvPr id="164" name="Google Shape;164;g1226f8007a8_1_18"/>
          <p:cNvSpPr txBox="1"/>
          <p:nvPr>
            <p:ph idx="4" type="body"/>
          </p:nvPr>
        </p:nvSpPr>
        <p:spPr>
          <a:xfrm>
            <a:off x="381525" y="1574575"/>
            <a:ext cx="8229600" cy="39513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g125e8872e58_0_14"/>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General Agenda</a:t>
            </a:r>
            <a:endParaRPr/>
          </a:p>
        </p:txBody>
      </p:sp>
      <p:sp>
        <p:nvSpPr>
          <p:cNvPr id="82" name="Google Shape;82;g125e8872e58_0_14"/>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480"/>
              </a:spcBef>
              <a:spcAft>
                <a:spcPts val="0"/>
              </a:spcAft>
              <a:buSzPts val="2400"/>
              <a:buChar char="•"/>
            </a:pPr>
            <a:r>
              <a:rPr lang="en-US"/>
              <a:t>Welcome and Updates</a:t>
            </a:r>
            <a:endParaRPr/>
          </a:p>
          <a:p>
            <a:pPr indent="-381000" lvl="0" marL="457200" rtl="0" algn="l">
              <a:lnSpc>
                <a:spcPct val="100000"/>
              </a:lnSpc>
              <a:spcBef>
                <a:spcPts val="0"/>
              </a:spcBef>
              <a:spcAft>
                <a:spcPts val="0"/>
              </a:spcAft>
              <a:buSzPts val="2400"/>
              <a:buChar char="•"/>
            </a:pPr>
            <a:r>
              <a:rPr lang="en-US"/>
              <a:t>Thoughts on CDARTS Workshop</a:t>
            </a:r>
            <a:endParaRPr/>
          </a:p>
          <a:p>
            <a:pPr indent="-381000" lvl="0" marL="457200" rtl="0" algn="l">
              <a:lnSpc>
                <a:spcPct val="100000"/>
              </a:lnSpc>
              <a:spcBef>
                <a:spcPts val="0"/>
              </a:spcBef>
              <a:spcAft>
                <a:spcPts val="0"/>
              </a:spcAft>
              <a:buSzPts val="2400"/>
              <a:buChar char="•"/>
            </a:pPr>
            <a:r>
              <a:rPr lang="en-US"/>
              <a:t>View from DC by CRA Government Affairs</a:t>
            </a:r>
            <a:endParaRPr/>
          </a:p>
          <a:p>
            <a:pPr indent="-381000" lvl="0" marL="457200" rtl="0" algn="l">
              <a:lnSpc>
                <a:spcPct val="100000"/>
              </a:lnSpc>
              <a:spcBef>
                <a:spcPts val="0"/>
              </a:spcBef>
              <a:spcAft>
                <a:spcPts val="0"/>
              </a:spcAft>
              <a:buSzPts val="2400"/>
              <a:buChar char="•"/>
            </a:pPr>
            <a:r>
              <a:rPr lang="en-US"/>
              <a:t>Set up: Research Ecosystem, CHIPS, Ethics, AI RFC</a:t>
            </a:r>
            <a:endParaRPr/>
          </a:p>
          <a:p>
            <a:pPr indent="-381000" lvl="0" marL="457200" rtl="0" algn="l">
              <a:lnSpc>
                <a:spcPct val="100000"/>
              </a:lnSpc>
              <a:spcBef>
                <a:spcPts val="0"/>
              </a:spcBef>
              <a:spcAft>
                <a:spcPts val="0"/>
              </a:spcAft>
              <a:buSzPts val="2400"/>
              <a:buChar char="•"/>
            </a:pPr>
            <a:r>
              <a:rPr lang="en-US"/>
              <a:t>Writing Breakouts</a:t>
            </a:r>
            <a:endParaRPr/>
          </a:p>
          <a:p>
            <a:pPr indent="-381000" lvl="0" marL="457200" rtl="0" algn="l">
              <a:lnSpc>
                <a:spcPct val="100000"/>
              </a:lnSpc>
              <a:spcBef>
                <a:spcPts val="0"/>
              </a:spcBef>
              <a:spcAft>
                <a:spcPts val="0"/>
              </a:spcAft>
              <a:buSzPts val="2400"/>
              <a:buChar char="•"/>
            </a:pPr>
            <a:r>
              <a:rPr lang="en-US"/>
              <a:t>Task Force Breakouts</a:t>
            </a:r>
            <a:endParaRPr/>
          </a:p>
          <a:p>
            <a:pPr indent="-381000" lvl="0" marL="457200" rtl="0" algn="l">
              <a:lnSpc>
                <a:spcPct val="100000"/>
              </a:lnSpc>
              <a:spcBef>
                <a:spcPts val="0"/>
              </a:spcBef>
              <a:spcAft>
                <a:spcPts val="0"/>
              </a:spcAft>
              <a:buSzPts val="2400"/>
              <a:buChar char="•"/>
            </a:pPr>
            <a:r>
              <a:rPr lang="en-US"/>
              <a:t>AAAS Connections / Thoughts</a:t>
            </a:r>
            <a:endParaRPr/>
          </a:p>
          <a:p>
            <a:pPr indent="-381000" lvl="0" marL="457200" rtl="0" algn="l">
              <a:lnSpc>
                <a:spcPct val="100000"/>
              </a:lnSpc>
              <a:spcBef>
                <a:spcPts val="0"/>
              </a:spcBef>
              <a:spcAft>
                <a:spcPts val="0"/>
              </a:spcAft>
              <a:buSzPts val="2400"/>
              <a:buChar char="•"/>
            </a:pPr>
            <a:r>
              <a:rPr lang="en-US"/>
              <a:t>Climate-Aware Computing Research Network</a:t>
            </a:r>
            <a:endParaRPr/>
          </a:p>
          <a:p>
            <a:pPr indent="-381000" lvl="0" marL="457200" rtl="0" algn="l">
              <a:lnSpc>
                <a:spcPct val="100000"/>
              </a:lnSpc>
              <a:spcBef>
                <a:spcPts val="0"/>
              </a:spcBef>
              <a:spcAft>
                <a:spcPts val="0"/>
              </a:spcAft>
              <a:buSzPts val="2400"/>
              <a:buChar char="•"/>
            </a:pPr>
            <a:r>
              <a:rPr lang="en-US"/>
              <a:t>CCC Looking Ahead (NSF proposal)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A6093D"/>
              </a:buClr>
              <a:buSzPts val="2400"/>
              <a:buFont typeface="Arial"/>
              <a:buNone/>
            </a:pPr>
            <a:r>
              <a:rPr lang="en-US" sz="3200"/>
              <a:t>Welcome and Updates</a:t>
            </a:r>
            <a:endParaRPr sz="3200"/>
          </a:p>
        </p:txBody>
      </p:sp>
      <p:sp>
        <p:nvSpPr>
          <p:cNvPr id="88" name="Google Shape;88;p3"/>
          <p:cNvSpPr txBox="1"/>
          <p:nvPr>
            <p:ph idx="4" type="body"/>
          </p:nvPr>
        </p:nvSpPr>
        <p:spPr>
          <a:xfrm>
            <a:off x="381525" y="1453350"/>
            <a:ext cx="8229600" cy="39513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t/>
            </a:r>
            <a:endParaRPr sz="2200"/>
          </a:p>
          <a:p>
            <a:pPr indent="0" lvl="0" marL="0" rtl="0" algn="l">
              <a:lnSpc>
                <a:spcPct val="100000"/>
              </a:lnSpc>
              <a:spcBef>
                <a:spcPts val="0"/>
              </a:spcBef>
              <a:spcAft>
                <a:spcPts val="0"/>
              </a:spcAft>
              <a:buSzPts val="1800"/>
              <a:buNone/>
            </a:pPr>
            <a:r>
              <a:t/>
            </a:r>
            <a:endParaRPr/>
          </a:p>
          <a:p>
            <a:pPr indent="0" lvl="0" marL="342900" rtl="0" algn="l">
              <a:lnSpc>
                <a:spcPct val="100000"/>
              </a:lnSpc>
              <a:spcBef>
                <a:spcPts val="360"/>
              </a:spcBef>
              <a:spcAft>
                <a:spcPts val="0"/>
              </a:spcAft>
              <a:buSzPts val="1800"/>
              <a:buNone/>
            </a:pPr>
            <a:r>
              <a:t/>
            </a:r>
            <a:endParaRPr sz="2200">
              <a:solidFill>
                <a:srgbClr val="000000"/>
              </a:solidFill>
            </a:endParaRPr>
          </a:p>
          <a:p>
            <a:pPr indent="-228600" lvl="0" marL="342900" rtl="0" algn="l">
              <a:lnSpc>
                <a:spcPct val="100000"/>
              </a:lnSpc>
              <a:spcBef>
                <a:spcPts val="360"/>
              </a:spcBef>
              <a:spcAft>
                <a:spcPts val="0"/>
              </a:spcAft>
              <a:buClr>
                <a:schemeClr val="dk1"/>
              </a:buClr>
              <a:buSzPts val="1800"/>
              <a:buNone/>
            </a:pPr>
            <a:r>
              <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g125e8872e58_0_27"/>
          <p:cNvSpPr txBox="1"/>
          <p:nvPr>
            <p:ph type="title"/>
          </p:nvPr>
        </p:nvSpPr>
        <p:spPr>
          <a:xfrm>
            <a:off x="457200" y="274625"/>
            <a:ext cx="86868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Thoughts on CDARTS Workshop</a:t>
            </a:r>
            <a:endParaRPr/>
          </a:p>
        </p:txBody>
      </p:sp>
      <p:sp>
        <p:nvSpPr>
          <p:cNvPr id="94" name="Google Shape;94;g125e8872e58_0_27"/>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SzPts val="2400"/>
              <a:buChar char="•"/>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1230b6b408a_0_20"/>
          <p:cNvSpPr txBox="1"/>
          <p:nvPr>
            <p:ph type="title"/>
          </p:nvPr>
        </p:nvSpPr>
        <p:spPr>
          <a:xfrm>
            <a:off x="457200" y="274650"/>
            <a:ext cx="86868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Arial"/>
              <a:buNone/>
            </a:pPr>
            <a:r>
              <a:rPr lang="en-US" sz="3200"/>
              <a:t>View from DC by CRA Government Affairs</a:t>
            </a:r>
            <a:endParaRPr sz="2500"/>
          </a:p>
        </p:txBody>
      </p:sp>
      <p:sp>
        <p:nvSpPr>
          <p:cNvPr id="100" name="Google Shape;100;g1230b6b408a_0_20"/>
          <p:cNvSpPr txBox="1"/>
          <p:nvPr>
            <p:ph idx="4" type="body"/>
          </p:nvPr>
        </p:nvSpPr>
        <p:spPr>
          <a:xfrm>
            <a:off x="391925" y="1453350"/>
            <a:ext cx="8229600" cy="39513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t/>
            </a:r>
            <a:endParaRPr sz="2200">
              <a:solidFill>
                <a:srgbClr val="000000"/>
              </a:solidFill>
            </a:endParaRPr>
          </a:p>
          <a:p>
            <a:pPr indent="-228600" lvl="0" marL="342900" rtl="0" algn="l">
              <a:lnSpc>
                <a:spcPct val="100000"/>
              </a:lnSpc>
              <a:spcBef>
                <a:spcPts val="360"/>
              </a:spcBef>
              <a:spcAft>
                <a:spcPts val="0"/>
              </a:spcAft>
              <a:buClr>
                <a:schemeClr val="dk1"/>
              </a:buClr>
              <a:buSzPts val="1800"/>
              <a:buNone/>
            </a:pPr>
            <a:r>
              <a:t/>
            </a:r>
            <a:endParaRPr>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125e8872e58_0_51"/>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Setup: Research Ecosystem</a:t>
            </a:r>
            <a:endParaRPr/>
          </a:p>
        </p:txBody>
      </p:sp>
      <p:sp>
        <p:nvSpPr>
          <p:cNvPr id="106" name="Google Shape;106;g125e8872e58_0_51"/>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Clr>
                <a:schemeClr val="dk1"/>
              </a:buClr>
              <a:buSzPts val="2400"/>
              <a:buChar char="•"/>
            </a:pPr>
            <a:r>
              <a:rPr lang="en-US" sz="2600"/>
              <a:t>What Computing Challenges are Truly “Grand”?</a:t>
            </a:r>
            <a:endParaRPr sz="2600"/>
          </a:p>
          <a:p>
            <a:pPr indent="-393700" lvl="0" marL="457200" rtl="0" algn="l">
              <a:lnSpc>
                <a:spcPct val="100000"/>
              </a:lnSpc>
              <a:spcBef>
                <a:spcPts val="0"/>
              </a:spcBef>
              <a:spcAft>
                <a:spcPts val="0"/>
              </a:spcAft>
              <a:buClr>
                <a:schemeClr val="dk1"/>
              </a:buClr>
              <a:buSzPts val="2600"/>
              <a:buChar char="•"/>
            </a:pPr>
            <a:r>
              <a:rPr lang="en-US" sz="2600"/>
              <a:t>The new Age of Global Competition and What it Means for Computer Science R</a:t>
            </a:r>
            <a:r>
              <a:rPr lang="en-US" sz="2600"/>
              <a:t>esearch</a:t>
            </a:r>
            <a:r>
              <a:rPr lang="en-US" sz="2600"/>
              <a:t> </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23e9276edfa_0_1"/>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Setup: CHIPS Ethics</a:t>
            </a:r>
            <a:endParaRPr/>
          </a:p>
        </p:txBody>
      </p:sp>
      <p:sp>
        <p:nvSpPr>
          <p:cNvPr id="112" name="Google Shape;112;g23e9276edfa_0_1"/>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349250" lvl="0" marL="457200" rtl="0" algn="l">
              <a:lnSpc>
                <a:spcPct val="115000"/>
              </a:lnSpc>
              <a:spcBef>
                <a:spcPts val="0"/>
              </a:spcBef>
              <a:spcAft>
                <a:spcPts val="0"/>
              </a:spcAft>
              <a:buClr>
                <a:schemeClr val="dk1"/>
              </a:buClr>
              <a:buSzPts val="1900"/>
              <a:buChar char="•"/>
            </a:pPr>
            <a:r>
              <a:rPr lang="en-US" sz="1900"/>
              <a:t>The CHIPS and Science Act of 2022 (H.R. 4346) Research </a:t>
            </a:r>
            <a:br>
              <a:rPr lang="en-US" sz="1900"/>
            </a:br>
            <a:r>
              <a:rPr lang="en-US" sz="1900"/>
              <a:t>Security Provisions: </a:t>
            </a:r>
            <a:endParaRPr sz="1900"/>
          </a:p>
          <a:p>
            <a:pPr indent="0" lvl="0" marL="1371600" rtl="0" algn="l">
              <a:lnSpc>
                <a:spcPct val="115000"/>
              </a:lnSpc>
              <a:spcBef>
                <a:spcPts val="0"/>
              </a:spcBef>
              <a:spcAft>
                <a:spcPts val="0"/>
              </a:spcAft>
              <a:buNone/>
            </a:pPr>
            <a:r>
              <a:rPr lang="en-US" sz="1600"/>
              <a:t>Sec. 10343. Research Ethics. Requires NSF to revise grant proposal instructions, after input from stakeholders, to require that ethical and societal considerations be included as part of a proposal for funding prior to making the research and development award. Considering stakeholder input, NSF will develop clear guidance on what constitutes a “readily foreseeable or quantifiable risk.”</a:t>
            </a:r>
            <a:endParaRPr sz="1600"/>
          </a:p>
          <a:p>
            <a:pPr indent="-349250" lvl="0" marL="457200" rtl="0" algn="l">
              <a:lnSpc>
                <a:spcPct val="115000"/>
              </a:lnSpc>
              <a:spcBef>
                <a:spcPts val="0"/>
              </a:spcBef>
              <a:spcAft>
                <a:spcPts val="0"/>
              </a:spcAft>
              <a:buClr>
                <a:schemeClr val="dk1"/>
              </a:buClr>
              <a:buSzPts val="1900"/>
              <a:buChar char="•"/>
            </a:pPr>
            <a:r>
              <a:rPr lang="en-US" sz="1900"/>
              <a:t>CHIPS and Science Act authorizes significant investment in STEM (</a:t>
            </a:r>
            <a:r>
              <a:rPr i="1" lang="en-US" sz="1900"/>
              <a:t>Association of Science and Technology Centers</a:t>
            </a:r>
            <a:r>
              <a:rPr lang="en-US" sz="1900"/>
              <a:t> article):</a:t>
            </a:r>
            <a:endParaRPr sz="1900"/>
          </a:p>
          <a:p>
            <a:pPr indent="0" lvl="0" marL="1371600" rtl="0" algn="l">
              <a:lnSpc>
                <a:spcPct val="115000"/>
              </a:lnSpc>
              <a:spcBef>
                <a:spcPts val="0"/>
              </a:spcBef>
              <a:spcAft>
                <a:spcPts val="0"/>
              </a:spcAft>
              <a:buNone/>
            </a:pPr>
            <a:r>
              <a:rPr lang="en-US" sz="1600"/>
              <a:t>Emphasize the importance of research ethics including a requirement for NSF to, within two years, incorporate applicable ethical and societal considerations as part of the proposal process—including steps to mitigate any potential risks or harm.</a:t>
            </a:r>
            <a:endParaRPr sz="2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3e9276edfa_0_6"/>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Setup: AI RFC</a:t>
            </a:r>
            <a:endParaRPr/>
          </a:p>
        </p:txBody>
      </p:sp>
      <p:sp>
        <p:nvSpPr>
          <p:cNvPr id="118" name="Google Shape;118;g23e9276edfa_0_6"/>
          <p:cNvSpPr txBox="1"/>
          <p:nvPr>
            <p:ph idx="1" type="body"/>
          </p:nvPr>
        </p:nvSpPr>
        <p:spPr>
          <a:xfrm>
            <a:off x="457200" y="1598720"/>
            <a:ext cx="8229600" cy="4115700"/>
          </a:xfrm>
          <a:prstGeom prst="rect">
            <a:avLst/>
          </a:prstGeom>
          <a:noFill/>
          <a:ln>
            <a:noFill/>
          </a:ln>
        </p:spPr>
        <p:txBody>
          <a:bodyPr anchorCtr="0" anchor="t" bIns="45700" lIns="91425" spcFirstLastPara="1" rIns="91425" wrap="square" tIns="45700">
            <a:noAutofit/>
          </a:bodyPr>
          <a:lstStyle/>
          <a:p>
            <a:pPr indent="0" lvl="0" marL="457200" rtl="0" algn="l">
              <a:lnSpc>
                <a:spcPct val="100000"/>
              </a:lnSpc>
              <a:spcBef>
                <a:spcPts val="0"/>
              </a:spcBef>
              <a:spcAft>
                <a:spcPts val="0"/>
              </a:spcAft>
              <a:buNone/>
            </a:pPr>
            <a:r>
              <a:rPr lang="en-US" sz="2600"/>
              <a:t>Due by End of Day June 10</a:t>
            </a:r>
            <a:endParaRPr sz="2600"/>
          </a:p>
          <a:p>
            <a:pPr indent="0" lvl="0" marL="457200" rtl="0" algn="l">
              <a:lnSpc>
                <a:spcPct val="100000"/>
              </a:lnSpc>
              <a:spcBef>
                <a:spcPts val="0"/>
              </a:spcBef>
              <a:spcAft>
                <a:spcPts val="0"/>
              </a:spcAft>
              <a:buNone/>
            </a:pPr>
            <a:r>
              <a:t/>
            </a:r>
            <a:endParaRPr sz="2600"/>
          </a:p>
          <a:p>
            <a:pPr indent="0" lvl="0" marL="457200" rtl="0" algn="l">
              <a:lnSpc>
                <a:spcPct val="100000"/>
              </a:lnSpc>
              <a:spcBef>
                <a:spcPts val="0"/>
              </a:spcBef>
              <a:spcAft>
                <a:spcPts val="0"/>
              </a:spcAft>
              <a:buNone/>
            </a:pPr>
            <a:r>
              <a:rPr lang="en-US" sz="2600"/>
              <a:t>From: National Telecommunications and Information Administration</a:t>
            </a:r>
            <a:endParaRPr sz="2600"/>
          </a:p>
          <a:p>
            <a:pPr indent="0" lvl="0" marL="457200" rtl="0" algn="l">
              <a:lnSpc>
                <a:spcPct val="100000"/>
              </a:lnSpc>
              <a:spcBef>
                <a:spcPts val="0"/>
              </a:spcBef>
              <a:spcAft>
                <a:spcPts val="0"/>
              </a:spcAft>
              <a:buNone/>
            </a:pPr>
            <a:r>
              <a:t/>
            </a:r>
            <a:endParaRPr sz="2600"/>
          </a:p>
          <a:p>
            <a:pPr indent="0" lvl="0" marL="457200" rtl="0" algn="l">
              <a:lnSpc>
                <a:spcPct val="100000"/>
              </a:lnSpc>
              <a:spcBef>
                <a:spcPts val="0"/>
              </a:spcBef>
              <a:spcAft>
                <a:spcPts val="0"/>
              </a:spcAft>
              <a:buNone/>
            </a:pPr>
            <a:r>
              <a:rPr lang="en-US" sz="2600"/>
              <a:t>Reason: To inform a report on AI accountability policy development, with a hope to “inform policies to support AI audits, risk and safety assessments, certifications, and other tools that can create earned trust in AI system”</a:t>
            </a:r>
            <a:endParaRPr sz="2600"/>
          </a:p>
        </p:txBody>
      </p:sp>
      <p:pic>
        <p:nvPicPr>
          <p:cNvPr id="119" name="Google Shape;119;g23e9276edfa_0_6"/>
          <p:cNvPicPr preferRelativeResize="0"/>
          <p:nvPr/>
        </p:nvPicPr>
        <p:blipFill>
          <a:blip r:embed="rId3">
            <a:alphaModFix/>
          </a:blip>
          <a:stretch>
            <a:fillRect/>
          </a:stretch>
        </p:blipFill>
        <p:spPr>
          <a:xfrm>
            <a:off x="7364238" y="127563"/>
            <a:ext cx="1628775" cy="1571625"/>
          </a:xfrm>
          <a:prstGeom prst="rect">
            <a:avLst/>
          </a:prstGeom>
          <a:noFill/>
          <a:ln>
            <a:noFill/>
          </a:ln>
        </p:spPr>
      </p:pic>
      <p:sp>
        <p:nvSpPr>
          <p:cNvPr id="120" name="Google Shape;120;g23e9276edfa_0_6"/>
          <p:cNvSpPr txBox="1"/>
          <p:nvPr/>
        </p:nvSpPr>
        <p:spPr>
          <a:xfrm>
            <a:off x="554975" y="1094175"/>
            <a:ext cx="6285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Calibri"/>
                <a:ea typeface="Calibri"/>
                <a:cs typeface="Calibri"/>
                <a:sym typeface="Calibri"/>
              </a:rPr>
              <a:t>https://ntia.gov/press-release/2023/ntia-seeks-public-input-boost-ai-accountability</a:t>
            </a:r>
            <a:endParaRPr>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23e9276edfa_0_16"/>
          <p:cNvSpPr txBox="1"/>
          <p:nvPr>
            <p:ph type="title"/>
          </p:nvPr>
        </p:nvSpPr>
        <p:spPr>
          <a:xfrm>
            <a:off x="457200" y="274637"/>
            <a:ext cx="8229600" cy="1143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3200"/>
              <a:buNone/>
            </a:pPr>
            <a:r>
              <a:rPr lang="en-US"/>
              <a:t>Setup: RFI on Roadmap for TIP</a:t>
            </a:r>
            <a:endParaRPr/>
          </a:p>
        </p:txBody>
      </p:sp>
      <p:sp>
        <p:nvSpPr>
          <p:cNvPr id="126" name="Google Shape;126;g23e9276edfa_0_16"/>
          <p:cNvSpPr txBox="1"/>
          <p:nvPr>
            <p:ph idx="1" type="body"/>
          </p:nvPr>
        </p:nvSpPr>
        <p:spPr>
          <a:xfrm>
            <a:off x="457200" y="1751120"/>
            <a:ext cx="8229600" cy="4115700"/>
          </a:xfrm>
          <a:prstGeom prst="rect">
            <a:avLst/>
          </a:prstGeom>
          <a:noFill/>
          <a:ln>
            <a:noFill/>
          </a:ln>
        </p:spPr>
        <p:txBody>
          <a:bodyPr anchorCtr="0" anchor="t" bIns="45700" lIns="91425" spcFirstLastPara="1" rIns="91425" wrap="square" tIns="45700">
            <a:noAutofit/>
          </a:bodyPr>
          <a:lstStyle/>
          <a:p>
            <a:pPr indent="-349250" lvl="0" marL="457200" rtl="0" algn="l">
              <a:lnSpc>
                <a:spcPct val="100000"/>
              </a:lnSpc>
              <a:spcBef>
                <a:spcPts val="0"/>
              </a:spcBef>
              <a:spcAft>
                <a:spcPts val="0"/>
              </a:spcAft>
              <a:buSzPts val="1900"/>
              <a:buChar char="•"/>
            </a:pPr>
            <a:r>
              <a:rPr lang="en-US" sz="1900"/>
              <a:t>Joint with CRA Government Affairs</a:t>
            </a:r>
            <a:endParaRPr sz="1900"/>
          </a:p>
          <a:p>
            <a:pPr indent="-349250" lvl="0" marL="457200" rtl="0" algn="l">
              <a:lnSpc>
                <a:spcPct val="100000"/>
              </a:lnSpc>
              <a:spcBef>
                <a:spcPts val="0"/>
              </a:spcBef>
              <a:spcAft>
                <a:spcPts val="0"/>
              </a:spcAft>
              <a:buSzPts val="1900"/>
              <a:buChar char="•"/>
            </a:pPr>
            <a:r>
              <a:rPr lang="en-US" sz="1900"/>
              <a:t>“NSF requests input from the full range of institutions and organizations across all sectors to inform the development of a roadmap for its newly-established Technology, Innovation, and Partnerships (TIP) Directorate, in accordance with the CHIPS and Science Act of 2022. </a:t>
            </a:r>
            <a:endParaRPr sz="1900"/>
          </a:p>
          <a:p>
            <a:pPr indent="0" lvl="0" marL="457200" rtl="0" algn="l">
              <a:lnSpc>
                <a:spcPct val="100000"/>
              </a:lnSpc>
              <a:spcBef>
                <a:spcPts val="0"/>
              </a:spcBef>
              <a:spcAft>
                <a:spcPts val="0"/>
              </a:spcAft>
              <a:buNone/>
            </a:pPr>
            <a:r>
              <a:t/>
            </a:r>
            <a:endParaRPr sz="1900"/>
          </a:p>
          <a:p>
            <a:pPr indent="0" lvl="0" marL="457200" rtl="0" algn="l">
              <a:lnSpc>
                <a:spcPct val="100000"/>
              </a:lnSpc>
              <a:spcBef>
                <a:spcPts val="0"/>
              </a:spcBef>
              <a:spcAft>
                <a:spcPts val="0"/>
              </a:spcAft>
              <a:buNone/>
            </a:pPr>
            <a:r>
              <a:rPr lang="en-US" sz="1900"/>
              <a:t>This legislation tasks the TIP Directorate to develop a roadmap to guide investment decisions in use-inspired and translational research over a 3-year time frame, working towards the goal of advancing U.S. competitiveness in the identified key technology focus areas and addressing the identified societal, national, and geostrategic challenges.</a:t>
            </a:r>
            <a:endParaRPr sz="1900"/>
          </a:p>
        </p:txBody>
      </p:sp>
      <p:pic>
        <p:nvPicPr>
          <p:cNvPr id="127" name="Google Shape;127;g23e9276edfa_0_16"/>
          <p:cNvPicPr preferRelativeResize="0"/>
          <p:nvPr/>
        </p:nvPicPr>
        <p:blipFill>
          <a:blip r:embed="rId3">
            <a:alphaModFix/>
          </a:blip>
          <a:stretch>
            <a:fillRect/>
          </a:stretch>
        </p:blipFill>
        <p:spPr>
          <a:xfrm>
            <a:off x="7386738" y="127338"/>
            <a:ext cx="1628775" cy="1571625"/>
          </a:xfrm>
          <a:prstGeom prst="rect">
            <a:avLst/>
          </a:prstGeom>
          <a:noFill/>
          <a:ln>
            <a:noFill/>
          </a:ln>
        </p:spPr>
      </p:pic>
      <p:sp>
        <p:nvSpPr>
          <p:cNvPr id="128" name="Google Shape;128;g23e9276edfa_0_16"/>
          <p:cNvSpPr txBox="1"/>
          <p:nvPr/>
        </p:nvSpPr>
        <p:spPr>
          <a:xfrm>
            <a:off x="623450" y="1083375"/>
            <a:ext cx="6763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Calibri"/>
                <a:ea typeface="Calibri"/>
                <a:cs typeface="Calibri"/>
                <a:sym typeface="Calibri"/>
              </a:rPr>
              <a:t>https://www.federalregister.gov/documents/2023/04/28/2023-08995/request-for-information-rfi-on-developing-a-roadmap-for-the-directorate-for-technology-innovation</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2014-06-10T18:23:13Z</dcterms:created>
  <dc:creator>Jileen Hohle</dc:creator>
</cp:coreProperties>
</file>